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0" r:id="rId3"/>
    <p:sldId id="270" r:id="rId4"/>
    <p:sldId id="261" r:id="rId5"/>
    <p:sldId id="262" r:id="rId6"/>
    <p:sldId id="263" r:id="rId7"/>
    <p:sldId id="264" r:id="rId8"/>
    <p:sldId id="265" r:id="rId9"/>
    <p:sldId id="266"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Devoy" initials="JD" lastIdx="2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A0BF"/>
    <a:srgbClr val="845164"/>
    <a:srgbClr val="BB8092"/>
    <a:srgbClr val="9E6375"/>
    <a:srgbClr val="D31920"/>
    <a:srgbClr val="231D23"/>
    <a:srgbClr val="7EC246"/>
    <a:srgbClr val="5C9330"/>
    <a:srgbClr val="3CB668"/>
    <a:srgbClr val="2A7F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94" y="-3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1A0BF"/>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C1A0BF"/>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C1A0BF"/>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pic>
        <p:nvPicPr>
          <p:cNvPr id="1026" name="Picture 2" descr="GCSE (9-1) Drama"/>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C1A0BF"/>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CSE (9-1) dRAMA&#10;J316&#10;For first teaching in 20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90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129266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J316/04 Drama: Performance and response</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3257206" y="3212976"/>
            <a:ext cx="2034874" cy="2664296"/>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3" name="Content Placeholder 2"/>
          <p:cNvSpPr>
            <a:spLocks noGrp="1"/>
          </p:cNvSpPr>
          <p:nvPr>
            <p:ph idx="1"/>
          </p:nvPr>
        </p:nvSpPr>
        <p:spPr>
          <a:xfrm>
            <a:off x="457200" y="476672"/>
            <a:ext cx="7571184" cy="5649491"/>
          </a:xfrm>
        </p:spPr>
        <p:txBody>
          <a:bodyPr>
            <a:normAutofit/>
          </a:bodyPr>
          <a:lstStyle/>
          <a:p>
            <a:pPr>
              <a:buFont typeface="+mj-lt"/>
              <a:buAutoNum type="arabicPeriod" startAt="7"/>
            </a:pPr>
            <a:r>
              <a:rPr lang="en-US" sz="1400" dirty="0"/>
              <a:t>Describe </a:t>
            </a:r>
            <a:r>
              <a:rPr lang="en-US" sz="1400" b="1" dirty="0"/>
              <a:t>one</a:t>
            </a:r>
            <a:r>
              <a:rPr lang="en-US" sz="1400" dirty="0"/>
              <a:t> suitable costume for a character from the performance text you have studied. Justify why your choices are appropriate. </a:t>
            </a:r>
            <a:endParaRPr lang="en-US" sz="1400" dirty="0" smtClean="0"/>
          </a:p>
          <a:p>
            <a:pPr marL="0" indent="0">
              <a:buNone/>
              <a:tabLst>
                <a:tab pos="363538" algn="l"/>
              </a:tabLst>
            </a:pPr>
            <a:r>
              <a:rPr lang="en-US" sz="1400" dirty="0"/>
              <a:t>	</a:t>
            </a:r>
            <a:r>
              <a:rPr lang="en-US" sz="1400" dirty="0" smtClean="0"/>
              <a:t>In </a:t>
            </a:r>
            <a:r>
              <a:rPr lang="en-US" sz="1400" dirty="0"/>
              <a:t>your answer, name the character from the performance text you have studied. You may </a:t>
            </a:r>
            <a:r>
              <a:rPr lang="en-US" sz="1400" dirty="0" smtClean="0"/>
              <a:t>	include </a:t>
            </a:r>
            <a:r>
              <a:rPr lang="en-US" sz="1400" dirty="0"/>
              <a:t>a sketch of your design with annotations in your answer. </a:t>
            </a:r>
            <a:r>
              <a:rPr lang="en-US" sz="1400" dirty="0" smtClean="0"/>
              <a:t>	</a:t>
            </a:r>
          </a:p>
          <a:p>
            <a:pPr marL="0" indent="0">
              <a:lnSpc>
                <a:spcPct val="150000"/>
              </a:lnSpc>
              <a:buNone/>
              <a:tabLst>
                <a:tab pos="354013" algn="l"/>
              </a:tabLst>
            </a:pPr>
            <a:r>
              <a:rPr lang="en-US" sz="1400" dirty="0"/>
              <a:t>	</a:t>
            </a:r>
            <a:r>
              <a:rPr lang="en-GB" sz="1400" dirty="0" smtClean="0"/>
              <a:t>………………………………………………………………………………………………………. 	…………………………………………………………………………………………………... </a:t>
            </a:r>
            <a:r>
              <a:rPr lang="en-GB" sz="1400" b="1" dirty="0" smtClean="0"/>
              <a:t>[8]</a:t>
            </a:r>
            <a:endParaRPr lang="en-US" sz="1400" dirty="0"/>
          </a:p>
          <a:p>
            <a:pPr marL="0" indent="0">
              <a:lnSpc>
                <a:spcPct val="150000"/>
              </a:lnSpc>
              <a:buNone/>
              <a:tabLst>
                <a:tab pos="363538" algn="l"/>
              </a:tabLst>
            </a:pPr>
            <a:r>
              <a:rPr lang="en-US" sz="1400" dirty="0" smtClean="0"/>
              <a:t>	You </a:t>
            </a:r>
            <a:r>
              <a:rPr lang="en-US" sz="1400" dirty="0"/>
              <a:t>may use this page for a sketch and annotations. No marks are available for the </a:t>
            </a:r>
            <a:r>
              <a:rPr lang="en-US" sz="1400" dirty="0" smtClean="0"/>
              <a:t>	quality </a:t>
            </a:r>
            <a:r>
              <a:rPr lang="en-US" sz="1400" dirty="0"/>
              <a:t>of the </a:t>
            </a:r>
            <a:r>
              <a:rPr lang="en-US" sz="1400" dirty="0" smtClean="0"/>
              <a:t>sketch</a:t>
            </a:r>
            <a:r>
              <a:rPr lang="en-US" sz="1400" dirty="0"/>
              <a:t>. </a:t>
            </a:r>
            <a:endParaRPr lang="en-GB" sz="1400" dirty="0"/>
          </a:p>
        </p:txBody>
      </p:sp>
      <p:sp>
        <p:nvSpPr>
          <p:cNvPr id="175" name="Rounded Rectangle 174"/>
          <p:cNvSpPr/>
          <p:nvPr/>
        </p:nvSpPr>
        <p:spPr>
          <a:xfrm>
            <a:off x="6898331" y="2636912"/>
            <a:ext cx="1944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and </a:t>
            </a:r>
            <a:r>
              <a:rPr lang="en-GB" sz="1000" dirty="0">
                <a:latin typeface="Arial" panose="020B0604020202020204" pitchFamily="34" charset="0"/>
                <a:cs typeface="Arial" panose="020B0604020202020204" pitchFamily="34" charset="0"/>
              </a:rPr>
              <a:t>is </a:t>
            </a:r>
            <a:r>
              <a:rPr lang="en-GB" sz="1000" dirty="0" smtClean="0">
                <a:latin typeface="Arial" panose="020B0604020202020204" pitchFamily="34" charset="0"/>
                <a:cs typeface="Arial" panose="020B0604020202020204" pitchFamily="34" charset="0"/>
              </a:rPr>
              <a:t>worth 8</a:t>
            </a:r>
            <a:r>
              <a:rPr lang="en-GB" sz="1000" dirty="0">
                <a:latin typeface="Arial" panose="020B0604020202020204" pitchFamily="34" charset="0"/>
                <a:cs typeface="Arial" panose="020B0604020202020204" pitchFamily="34" charset="0"/>
              </a:rPr>
              <a:t>% of the total marks for Section A. </a:t>
            </a:r>
          </a:p>
        </p:txBody>
      </p:sp>
      <p:cxnSp>
        <p:nvCxnSpPr>
          <p:cNvPr id="184" name="Straight Arrow Connector 183"/>
          <p:cNvCxnSpPr>
            <a:stCxn id="175" idx="0"/>
          </p:cNvCxnSpPr>
          <p:nvPr/>
        </p:nvCxnSpPr>
        <p:spPr>
          <a:xfrm flipV="1">
            <a:off x="7870439" y="2230361"/>
            <a:ext cx="0" cy="40655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7" idx="0"/>
          </p:cNvCxnSpPr>
          <p:nvPr/>
        </p:nvCxnSpPr>
        <p:spPr>
          <a:xfrm flipV="1">
            <a:off x="1578134" y="1418881"/>
            <a:ext cx="341580" cy="162296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30" idx="0"/>
          </p:cNvCxnSpPr>
          <p:nvPr/>
        </p:nvCxnSpPr>
        <p:spPr>
          <a:xfrm flipH="1" flipV="1">
            <a:off x="5148066" y="2433636"/>
            <a:ext cx="1793234" cy="108820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6012160" y="3521838"/>
            <a:ext cx="1858279" cy="15633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Sketches may be completed using HB pencil. There are no marks available for the quality of the drawing.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a:t>
            </a:r>
            <a:r>
              <a:rPr lang="en-GB" sz="1000" i="1" dirty="0" smtClean="0">
                <a:latin typeface="Arial" panose="020B0604020202020204" pitchFamily="34" charset="0"/>
                <a:cs typeface="Arial" panose="020B0604020202020204" pitchFamily="34" charset="0"/>
              </a:rPr>
              <a:t>design idea</a:t>
            </a:r>
            <a:r>
              <a:rPr lang="en-GB" sz="1000" dirty="0" smtClean="0">
                <a:latin typeface="Arial" panose="020B0604020202020204" pitchFamily="34" charset="0"/>
                <a:cs typeface="Arial" panose="020B0604020202020204" pitchFamily="34" charset="0"/>
              </a:rPr>
              <a:t>, along with </a:t>
            </a:r>
            <a:r>
              <a:rPr lang="en-GB" sz="1000" i="1" dirty="0" smtClean="0">
                <a:latin typeface="Arial" panose="020B0604020202020204" pitchFamily="34" charset="0"/>
                <a:cs typeface="Arial" panose="020B0604020202020204" pitchFamily="34" charset="0"/>
              </a:rPr>
              <a:t>their justification</a:t>
            </a:r>
            <a:r>
              <a:rPr lang="en-GB" sz="1000" dirty="0" smtClean="0">
                <a:latin typeface="Arial" panose="020B0604020202020204" pitchFamily="34" charset="0"/>
                <a:cs typeface="Arial" panose="020B0604020202020204" pitchFamily="34" charset="0"/>
              </a:rPr>
              <a:t> are assessed for the answer.</a:t>
            </a:r>
            <a:endParaRPr lang="en-GB" sz="1000" dirty="0">
              <a:latin typeface="Arial" panose="020B0604020202020204" pitchFamily="34" charset="0"/>
              <a:cs typeface="Arial" panose="020B0604020202020204" pitchFamily="34" charset="0"/>
            </a:endParaRPr>
          </a:p>
        </p:txBody>
      </p:sp>
      <p:sp>
        <p:nvSpPr>
          <p:cNvPr id="31" name="Rounded Rectangle 30"/>
          <p:cNvSpPr/>
          <p:nvPr/>
        </p:nvSpPr>
        <p:spPr>
          <a:xfrm>
            <a:off x="3131840" y="2528899"/>
            <a:ext cx="2520280" cy="162018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Naming the character will ensure the examiner knows which character from the play the candidates is writing about.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should be clearly written either at the start of their answer or as a heading and should be easily identifiable by the examiner.</a:t>
            </a:r>
          </a:p>
        </p:txBody>
      </p:sp>
      <p:cxnSp>
        <p:nvCxnSpPr>
          <p:cNvPr id="32" name="Straight Arrow Connector 31"/>
          <p:cNvCxnSpPr>
            <a:stCxn id="31" idx="0"/>
          </p:cNvCxnSpPr>
          <p:nvPr/>
        </p:nvCxnSpPr>
        <p:spPr>
          <a:xfrm flipH="1" flipV="1">
            <a:off x="2987826" y="1196755"/>
            <a:ext cx="1404154" cy="13321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7" idx="0"/>
          </p:cNvCxnSpPr>
          <p:nvPr/>
        </p:nvCxnSpPr>
        <p:spPr>
          <a:xfrm flipV="1">
            <a:off x="1578134" y="2426991"/>
            <a:ext cx="906572" cy="61485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57" idx="3"/>
          </p:cNvCxnSpPr>
          <p:nvPr/>
        </p:nvCxnSpPr>
        <p:spPr>
          <a:xfrm flipV="1">
            <a:off x="2472698" y="3994557"/>
            <a:ext cx="659142" cy="3295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76" idx="2"/>
          </p:cNvCxnSpPr>
          <p:nvPr/>
        </p:nvCxnSpPr>
        <p:spPr>
          <a:xfrm>
            <a:off x="7699766" y="1379454"/>
            <a:ext cx="0" cy="41947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a:xfrm>
            <a:off x="6691654" y="476672"/>
            <a:ext cx="2016224" cy="90278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marks available will be printed after the writing space where the space for sketches is on a different page to the question.</a:t>
            </a:r>
            <a:endParaRPr lang="en-GB" sz="1000" dirty="0">
              <a:latin typeface="Arial" panose="020B0604020202020204" pitchFamily="34" charset="0"/>
              <a:cs typeface="Arial" panose="020B0604020202020204" pitchFamily="34" charset="0"/>
            </a:endParaRPr>
          </a:p>
        </p:txBody>
      </p:sp>
      <p:sp>
        <p:nvSpPr>
          <p:cNvPr id="57" name="Rounded Rectangle 56"/>
          <p:cNvSpPr/>
          <p:nvPr/>
        </p:nvSpPr>
        <p:spPr>
          <a:xfrm>
            <a:off x="683569" y="3041841"/>
            <a:ext cx="1789129" cy="19713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sketches are accepted as part of the answer, space will be provided after the lines for any writing. </a:t>
            </a:r>
          </a:p>
          <a:p>
            <a:endParaRPr lang="en-GB" sz="1000" dirty="0">
              <a:latin typeface="Arial" panose="020B0604020202020204" pitchFamily="34" charset="0"/>
              <a:cs typeface="Arial" panose="020B0604020202020204" pitchFamily="34" charset="0"/>
            </a:endParaRPr>
          </a:p>
          <a:p>
            <a:r>
              <a:rPr lang="en-GB" sz="1000" dirty="0">
                <a:latin typeface="Arial" panose="020B0604020202020204" pitchFamily="34" charset="0"/>
                <a:cs typeface="Arial" panose="020B0604020202020204" pitchFamily="34" charset="0"/>
              </a:rPr>
              <a:t>Questions with </a:t>
            </a:r>
            <a:r>
              <a:rPr lang="en-GB" sz="1000" dirty="0" smtClean="0">
                <a:latin typeface="Arial" panose="020B0604020202020204" pitchFamily="34" charset="0"/>
                <a:cs typeface="Arial" panose="020B0604020202020204" pitchFamily="34" charset="0"/>
              </a:rPr>
              <a:t>sketches can </a:t>
            </a:r>
            <a:r>
              <a:rPr lang="en-GB" sz="1000" dirty="0">
                <a:latin typeface="Arial" panose="020B0604020202020204" pitchFamily="34" charset="0"/>
                <a:cs typeface="Arial" panose="020B0604020202020204" pitchFamily="34" charset="0"/>
              </a:rPr>
              <a:t>vary in length and number of marks, and can appear anywhere in Section A.</a:t>
            </a:r>
          </a:p>
        </p:txBody>
      </p:sp>
    </p:spTree>
    <p:extLst>
      <p:ext uri="{BB962C8B-B14F-4D97-AF65-F5344CB8AC3E}">
        <p14:creationId xmlns:p14="http://schemas.microsoft.com/office/powerpoint/2010/main" val="320044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22" presetID="10" presetClass="entr" presetSubtype="0" fill="hold"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500"/>
                                        <p:tgtEl>
                                          <p:spTgt spid="76"/>
                                        </p:tgtEl>
                                      </p:cBhvr>
                                    </p:animEffect>
                                  </p:childTnLst>
                                  <p:subTnLst>
                                    <p:set>
                                      <p:cBhvr override="childStyle">
                                        <p:cTn dur="1" fill="hold" display="0" masterRel="nextClick" afterEffect="1"/>
                                        <p:tgtEl>
                                          <p:spTgt spid="76"/>
                                        </p:tgtEl>
                                        <p:attrNameLst>
                                          <p:attrName>style.visibility</p:attrName>
                                        </p:attrNameLst>
                                      </p:cBhvr>
                                      <p:to>
                                        <p:strVal val="hidden"/>
                                      </p:to>
                                    </p:set>
                                  </p:subTnLst>
                                </p:cTn>
                              </p:par>
                              <p:par>
                                <p:cTn id="38" presetID="10" presetClass="entr" presetSubtype="0" fill="hold" nodeType="with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subTnLst>
                                    <p:set>
                                      <p:cBhvr override="childStyle">
                                        <p:cTn dur="1" fill="hold" display="0" masterRel="nextClick" afterEffect="1"/>
                                        <p:tgtEl>
                                          <p:spTgt spid="75"/>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75"/>
                                        </p:tgtEl>
                                        <p:attrNameLst>
                                          <p:attrName>style.visibility</p:attrName>
                                        </p:attrNameLst>
                                      </p:cBhvr>
                                      <p:to>
                                        <p:strVal val="visible"/>
                                      </p:to>
                                    </p:set>
                                    <p:animEffect transition="in" filter="fade">
                                      <p:cBhvr>
                                        <p:cTn id="45"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46" presetID="10" presetClass="entr" presetSubtype="0" fill="hold" nodeType="withEffect">
                                  <p:stCondLst>
                                    <p:cond delay="0"/>
                                  </p:stCondLst>
                                  <p:childTnLst>
                                    <p:set>
                                      <p:cBhvr>
                                        <p:cTn id="47" dur="1" fill="hold">
                                          <p:stCondLst>
                                            <p:cond delay="0"/>
                                          </p:stCondLst>
                                        </p:cTn>
                                        <p:tgtEl>
                                          <p:spTgt spid="184"/>
                                        </p:tgtEl>
                                        <p:attrNameLst>
                                          <p:attrName>style.visibility</p:attrName>
                                        </p:attrNameLst>
                                      </p:cBhvr>
                                      <p:to>
                                        <p:strVal val="visible"/>
                                      </p:to>
                                    </p:set>
                                    <p:animEffect transition="in" filter="fade">
                                      <p:cBhvr>
                                        <p:cTn id="48"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animBg="1"/>
      <p:bldP spid="30" grpId="0" animBg="1"/>
      <p:bldP spid="31" grpId="0" animBg="1"/>
      <p:bldP spid="76" grpId="0" animBg="1"/>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a:lnSpc>
                <a:spcPct val="150000"/>
              </a:lnSpc>
              <a:buFont typeface="+mj-lt"/>
              <a:buAutoNum type="arabicPeriod" startAt="8"/>
            </a:pPr>
            <a:r>
              <a:rPr lang="en-US" sz="1400" dirty="0"/>
              <a:t>Explain, using </a:t>
            </a:r>
            <a:r>
              <a:rPr lang="en-US" sz="1400" b="1" dirty="0"/>
              <a:t>two</a:t>
            </a:r>
            <a:r>
              <a:rPr lang="en-US" sz="1400" dirty="0"/>
              <a:t> examples, how the social and/or historical context can be seen in the performance text you have studied. </a:t>
            </a:r>
            <a:r>
              <a:rPr lang="en-GB" sz="1400" dirty="0" smtClean="0"/>
              <a:t>	</a:t>
            </a:r>
          </a:p>
          <a:p>
            <a:pPr marL="0" indent="0">
              <a:lnSpc>
                <a:spcPct val="150000"/>
              </a:lnSpc>
              <a:buNone/>
              <a:tabLst>
                <a:tab pos="363538" algn="l"/>
              </a:tabLst>
            </a:pPr>
            <a:r>
              <a:rPr lang="en-GB" sz="1400" dirty="0"/>
              <a:t>	</a:t>
            </a:r>
            <a:r>
              <a:rPr lang="en-GB" sz="1400" dirty="0" smtClean="0"/>
              <a:t>………………………………………………………………………………………………………. 	………………………………………………………………………………………………………. 	………………………………………………………………………………………………………. 	………………………………………………………………………………………………………. 	………………………………………………………………………………………………………. 	………………………………………………………………………………………………………. 	…………………………………………………………………………………………………... </a:t>
            </a:r>
            <a:r>
              <a:rPr lang="en-GB" sz="1400" b="1" dirty="0" smtClean="0"/>
              <a:t>[8]</a:t>
            </a:r>
            <a:endParaRPr lang="en-US" sz="1400" dirty="0"/>
          </a:p>
          <a:p>
            <a:pPr marL="0" indent="0">
              <a:lnSpc>
                <a:spcPct val="150000"/>
              </a:lnSpc>
              <a:buNone/>
            </a:pPr>
            <a:endParaRPr lang="en-GB" sz="1400" dirty="0"/>
          </a:p>
        </p:txBody>
      </p:sp>
      <p:sp>
        <p:nvSpPr>
          <p:cNvPr id="31" name="Rounded Rectangle 30"/>
          <p:cNvSpPr/>
          <p:nvPr/>
        </p:nvSpPr>
        <p:spPr>
          <a:xfrm>
            <a:off x="3635896" y="1913116"/>
            <a:ext cx="1584176" cy="140430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Every paper will include at least one question on context</a:t>
            </a:r>
            <a:r>
              <a:rPr lang="en-GB" sz="1000" dirty="0" smtClean="0">
                <a:latin typeface="Arial" panose="020B0604020202020204" pitchFamily="34" charset="0"/>
                <a:cs typeface="Arial" panose="020B0604020202020204" pitchFamily="34" charset="0"/>
              </a:rPr>
              <a:t>.</a:t>
            </a:r>
          </a:p>
          <a:p>
            <a:r>
              <a:rPr lang="en-GB" sz="1000" dirty="0" smtClean="0">
                <a:latin typeface="Arial" panose="020B0604020202020204" pitchFamily="34" charset="0"/>
                <a:cs typeface="Arial" panose="020B0604020202020204" pitchFamily="34" charset="0"/>
              </a:rPr>
              <a:t>These questions can </a:t>
            </a:r>
            <a:r>
              <a:rPr lang="en-GB" sz="1000" dirty="0">
                <a:latin typeface="Arial" panose="020B0604020202020204" pitchFamily="34" charset="0"/>
                <a:cs typeface="Arial" panose="020B0604020202020204" pitchFamily="34" charset="0"/>
              </a:rPr>
              <a:t>vary in length and number of marks and can appear anywhere in Section A</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45" name="Straight Arrow Connector 44"/>
          <p:cNvCxnSpPr>
            <a:stCxn id="47" idx="0"/>
          </p:cNvCxnSpPr>
          <p:nvPr/>
        </p:nvCxnSpPr>
        <p:spPr>
          <a:xfrm flipV="1">
            <a:off x="1368307" y="885634"/>
            <a:ext cx="3275701" cy="128410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540215" y="2169741"/>
            <a:ext cx="1656183" cy="121581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may have built in optionality within them. These questions will include ‘and/or’ between the options. </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070113" y="2090288"/>
            <a:ext cx="2487246" cy="19867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on context may </a:t>
            </a:r>
            <a:r>
              <a:rPr lang="en-GB" sz="1000" dirty="0">
                <a:latin typeface="Arial" panose="020B0604020202020204" pitchFamily="34" charset="0"/>
                <a:cs typeface="Arial" panose="020B0604020202020204" pitchFamily="34" charset="0"/>
              </a:rPr>
              <a:t>include any combination of social, cultural and/or historical context and the theatrical conventions of the period in which the performance texts were created.</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question(s) may refer to any of these specific areas. Therefore, candidates need to know the difference between social, cultural and historical context. </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a:stCxn id="48" idx="0"/>
          </p:cNvCxnSpPr>
          <p:nvPr/>
        </p:nvCxnSpPr>
        <p:spPr>
          <a:xfrm flipH="1" flipV="1">
            <a:off x="5580112" y="885634"/>
            <a:ext cx="733624" cy="120465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6182395" y="4440144"/>
            <a:ext cx="1860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and </a:t>
            </a:r>
            <a:r>
              <a:rPr lang="en-GB" sz="1000" dirty="0">
                <a:latin typeface="Arial" panose="020B0604020202020204" pitchFamily="34" charset="0"/>
                <a:cs typeface="Arial" panose="020B0604020202020204" pitchFamily="34" charset="0"/>
              </a:rPr>
              <a:t>is </a:t>
            </a:r>
            <a:r>
              <a:rPr lang="en-GB" sz="1000" dirty="0" smtClean="0">
                <a:latin typeface="Arial" panose="020B0604020202020204" pitchFamily="34" charset="0"/>
                <a:cs typeface="Arial" panose="020B0604020202020204" pitchFamily="34" charset="0"/>
              </a:rPr>
              <a:t>worth 16% </a:t>
            </a:r>
            <a:r>
              <a:rPr lang="en-GB" sz="1000" dirty="0">
                <a:latin typeface="Arial" panose="020B0604020202020204" pitchFamily="34" charset="0"/>
                <a:cs typeface="Arial" panose="020B0604020202020204" pitchFamily="34" charset="0"/>
              </a:rPr>
              <a:t>of the total marks for Section A. </a:t>
            </a:r>
          </a:p>
        </p:txBody>
      </p:sp>
      <p:cxnSp>
        <p:nvCxnSpPr>
          <p:cNvPr id="184" name="Straight Arrow Connector 183"/>
          <p:cNvCxnSpPr>
            <a:stCxn id="175" idx="0"/>
          </p:cNvCxnSpPr>
          <p:nvPr/>
        </p:nvCxnSpPr>
        <p:spPr>
          <a:xfrm flipV="1">
            <a:off x="7112503" y="3501009"/>
            <a:ext cx="627849" cy="93913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9" idx="0"/>
          </p:cNvCxnSpPr>
          <p:nvPr/>
        </p:nvCxnSpPr>
        <p:spPr>
          <a:xfrm flipH="1" flipV="1">
            <a:off x="2627784" y="836712"/>
            <a:ext cx="108012" cy="194064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1835696" y="2777359"/>
            <a:ext cx="1800200" cy="10801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In this question, these examples may both be social context, both historical context, or one of each.</a:t>
            </a:r>
            <a:endParaRPr lang="en-GB" sz="1000" dirty="0">
              <a:latin typeface="Arial" panose="020B0604020202020204" pitchFamily="34" charset="0"/>
              <a:cs typeface="Arial" panose="020B0604020202020204" pitchFamily="34" charset="0"/>
            </a:endParaRPr>
          </a:p>
        </p:txBody>
      </p:sp>
      <p:cxnSp>
        <p:nvCxnSpPr>
          <p:cNvPr id="30" name="Straight Arrow Connector 29"/>
          <p:cNvCxnSpPr>
            <a:stCxn id="31" idx="0"/>
          </p:cNvCxnSpPr>
          <p:nvPr/>
        </p:nvCxnSpPr>
        <p:spPr>
          <a:xfrm flipV="1">
            <a:off x="4427984" y="885634"/>
            <a:ext cx="648072" cy="102748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63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fade">
                                      <p:cBhvr>
                                        <p:cTn id="39"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184"/>
                                        </p:tgtEl>
                                        <p:attrNameLst>
                                          <p:attrName>style.visibility</p:attrName>
                                        </p:attrNameLst>
                                      </p:cBhvr>
                                      <p:to>
                                        <p:strVal val="visible"/>
                                      </p:to>
                                    </p:set>
                                    <p:animEffect transition="in" filter="fade">
                                      <p:cBhvr>
                                        <p:cTn id="42"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7" grpId="0" animBg="1"/>
      <p:bldP spid="48" grpId="0" animBg="1"/>
      <p:bldP spid="175"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Section B</a:t>
            </a:r>
          </a:p>
          <a:p>
            <a:pPr marL="0" indent="0" algn="ctr">
              <a:buNone/>
            </a:pPr>
            <a:endParaRPr lang="en-US" sz="1400" b="1" dirty="0" smtClean="0"/>
          </a:p>
          <a:p>
            <a:pPr marL="0" indent="0" algn="ctr">
              <a:buNone/>
            </a:pPr>
            <a:r>
              <a:rPr lang="en-US" sz="1400" b="1" dirty="0" smtClean="0"/>
              <a:t>All candidates are required to answer the question in Section B.</a:t>
            </a:r>
          </a:p>
          <a:p>
            <a:pPr marL="0" indent="0" algn="ctr">
              <a:buNone/>
            </a:pPr>
            <a:endParaRPr lang="en-US" sz="1400" b="1" dirty="0" smtClean="0"/>
          </a:p>
          <a:p>
            <a:pPr marL="0" indent="0">
              <a:buNone/>
              <a:tabLst>
                <a:tab pos="357188" algn="l"/>
              </a:tabLst>
            </a:pPr>
            <a:r>
              <a:rPr lang="en-US" sz="1400" b="1" dirty="0"/>
              <a:t>9</a:t>
            </a:r>
            <a:r>
              <a:rPr lang="en-US" sz="1400" b="1" dirty="0" smtClean="0"/>
              <a:t>* 	</a:t>
            </a:r>
            <a:r>
              <a:rPr lang="en-US" sz="1400" dirty="0" smtClean="0"/>
              <a:t>Evaluate </a:t>
            </a:r>
            <a:r>
              <a:rPr lang="en-US" sz="1400" dirty="0"/>
              <a:t>the visual impact a live production had on you as an audience member. </a:t>
            </a:r>
            <a:endParaRPr lang="en-US" sz="1400" dirty="0" smtClean="0"/>
          </a:p>
          <a:p>
            <a:pPr marL="0" indent="0">
              <a:buNone/>
              <a:tabLst>
                <a:tab pos="357188" algn="l"/>
              </a:tabLst>
            </a:pPr>
            <a:r>
              <a:rPr lang="en-US" sz="1400" dirty="0"/>
              <a:t>	</a:t>
            </a:r>
            <a:r>
              <a:rPr lang="en-US" sz="1400" dirty="0" smtClean="0"/>
              <a:t>You </a:t>
            </a:r>
            <a:r>
              <a:rPr lang="en-US" sz="1400" dirty="0"/>
              <a:t>must include examples from the live performance you have seen in your answer. At </a:t>
            </a:r>
            <a:r>
              <a:rPr lang="en-US" sz="1400" dirty="0" smtClean="0"/>
              <a:t>	the </a:t>
            </a:r>
            <a:r>
              <a:rPr lang="en-US" sz="1400" dirty="0"/>
              <a:t>start </a:t>
            </a:r>
            <a:r>
              <a:rPr lang="en-US" sz="1400" dirty="0" smtClean="0"/>
              <a:t>of </a:t>
            </a:r>
            <a:r>
              <a:rPr lang="en-US" sz="1400" dirty="0"/>
              <a:t>your answer state the name, venue and date (month and year) of the live </a:t>
            </a:r>
            <a:r>
              <a:rPr lang="en-US" sz="1400" dirty="0" smtClean="0"/>
              <a:t>	performance </a:t>
            </a:r>
            <a:r>
              <a:rPr lang="en-US" sz="1400" dirty="0"/>
              <a:t>you </a:t>
            </a:r>
            <a:r>
              <a:rPr lang="en-US" sz="1400" dirty="0" smtClean="0"/>
              <a:t>have </a:t>
            </a:r>
            <a:r>
              <a:rPr lang="en-US" sz="1400" dirty="0"/>
              <a:t>seen</a:t>
            </a:r>
            <a:r>
              <a:rPr lang="en-US" sz="1400" dirty="0" smtClean="0"/>
              <a:t>.</a:t>
            </a:r>
          </a:p>
          <a:p>
            <a:pPr marL="0" indent="0" algn="r">
              <a:buNone/>
              <a:tabLst>
                <a:tab pos="357188" algn="l"/>
              </a:tabLst>
            </a:pPr>
            <a:r>
              <a:rPr lang="en-US" sz="1400" b="1" dirty="0" smtClean="0"/>
              <a:t>[30]</a:t>
            </a:r>
          </a:p>
          <a:p>
            <a:pPr marL="0" indent="0">
              <a:buNone/>
            </a:pPr>
            <a:endParaRPr lang="en-GB" sz="1400" dirty="0"/>
          </a:p>
        </p:txBody>
      </p:sp>
      <p:sp>
        <p:nvSpPr>
          <p:cNvPr id="29" name="Rounded Rectangle 28"/>
          <p:cNvSpPr/>
          <p:nvPr/>
        </p:nvSpPr>
        <p:spPr>
          <a:xfrm>
            <a:off x="643274" y="3098480"/>
            <a:ext cx="2016222" cy="8328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element of the question is targeted at AO4 which requires candidates to analyse or evaluate the work of others.</a:t>
            </a:r>
            <a:endParaRPr lang="en-GB" sz="1000" dirty="0">
              <a:latin typeface="Arial" panose="020B0604020202020204" pitchFamily="34" charset="0"/>
              <a:cs typeface="Arial" panose="020B0604020202020204" pitchFamily="34" charset="0"/>
            </a:endParaRPr>
          </a:p>
        </p:txBody>
      </p:sp>
      <p:cxnSp>
        <p:nvCxnSpPr>
          <p:cNvPr id="30" name="Straight Arrow Connector 29"/>
          <p:cNvCxnSpPr>
            <a:stCxn id="29" idx="0"/>
          </p:cNvCxnSpPr>
          <p:nvPr/>
        </p:nvCxnSpPr>
        <p:spPr>
          <a:xfrm flipH="1" flipV="1">
            <a:off x="1299927" y="2023934"/>
            <a:ext cx="351458" cy="10745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251520" y="106392"/>
            <a:ext cx="2016224" cy="130638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star next to this question is because it assesses extended response. This is the candidate’s ability to structure their response. In the mark scheme, the criteria for extended response is in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32" name="Straight Arrow Connector 31"/>
          <p:cNvCxnSpPr>
            <a:stCxn id="31" idx="2"/>
          </p:cNvCxnSpPr>
          <p:nvPr/>
        </p:nvCxnSpPr>
        <p:spPr>
          <a:xfrm flipH="1">
            <a:off x="755576" y="1412775"/>
            <a:ext cx="504056" cy="36004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2987823" y="2816035"/>
            <a:ext cx="2160241" cy="156967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will be asked about ‘a live performance’ or ‘a live production’. These terms mean the same thing.</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Details of what can be used as a live performance can be found in the </a:t>
            </a:r>
            <a:r>
              <a:rPr lang="en-GB" sz="1000" i="1" dirty="0" smtClean="0">
                <a:latin typeface="Arial" panose="020B0604020202020204" pitchFamily="34" charset="0"/>
                <a:cs typeface="Arial" panose="020B0604020202020204" pitchFamily="34" charset="0"/>
              </a:rPr>
              <a:t>specification</a:t>
            </a:r>
            <a:r>
              <a:rPr lang="en-GB" sz="1000" dirty="0" smtClean="0">
                <a:latin typeface="Arial" panose="020B0604020202020204" pitchFamily="34" charset="0"/>
                <a:cs typeface="Arial" panose="020B0604020202020204" pitchFamily="34" charset="0"/>
              </a:rPr>
              <a:t> in </a:t>
            </a:r>
            <a:r>
              <a:rPr lang="en-GB" sz="1000" b="1" dirty="0" smtClean="0">
                <a:latin typeface="Arial" panose="020B0604020202020204" pitchFamily="34" charset="0"/>
                <a:cs typeface="Arial" panose="020B0604020202020204" pitchFamily="34" charset="0"/>
              </a:rPr>
              <a:t>Appendix 5e</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3278016" y="2032813"/>
            <a:ext cx="789928" cy="78322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1"/>
          </p:cNvCxnSpPr>
          <p:nvPr/>
        </p:nvCxnSpPr>
        <p:spPr>
          <a:xfrm flipH="1">
            <a:off x="4702087" y="741858"/>
            <a:ext cx="1908010" cy="1668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519524" y="2537248"/>
            <a:ext cx="744664" cy="63647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610097" y="260039"/>
            <a:ext cx="2016224" cy="9636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Section B will always contain the final question in the paper. This is a compulsory question for all candidates. </a:t>
            </a:r>
            <a:endParaRPr lang="en-GB" sz="1000" dirty="0">
              <a:latin typeface="Arial" panose="020B0604020202020204" pitchFamily="34" charset="0"/>
              <a:cs typeface="Arial" panose="020B0604020202020204" pitchFamily="34" charset="0"/>
            </a:endParaRPr>
          </a:p>
        </p:txBody>
      </p:sp>
      <p:cxnSp>
        <p:nvCxnSpPr>
          <p:cNvPr id="63" name="Straight Arrow Connector 62"/>
          <p:cNvCxnSpPr>
            <a:stCxn id="39" idx="0"/>
          </p:cNvCxnSpPr>
          <p:nvPr/>
        </p:nvCxnSpPr>
        <p:spPr>
          <a:xfrm flipV="1">
            <a:off x="7797314" y="3356992"/>
            <a:ext cx="15046" cy="72008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780018" y="4090435"/>
            <a:ext cx="3672408" cy="126014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question will have a specific aspect of a production that it will focus on. This will be related to the acting, design, direction and/or the characteristics of the play (including genre) the candidates have seen.</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question asks about visual aspects of the play, which can be linked to acting and design.</a:t>
            </a:r>
          </a:p>
          <a:p>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H="1" flipV="1">
            <a:off x="2522022" y="2032813"/>
            <a:ext cx="94200" cy="205762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7134196" y="4077072"/>
            <a:ext cx="1326236" cy="122413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(5% of the qualification) and AO4 (10% of the qualification)</a:t>
            </a:r>
            <a:endParaRPr lang="en-GB" sz="1000" dirty="0">
              <a:latin typeface="Arial" panose="020B0604020202020204" pitchFamily="34" charset="0"/>
              <a:cs typeface="Arial" panose="020B0604020202020204" pitchFamily="34" charset="0"/>
            </a:endParaRPr>
          </a:p>
        </p:txBody>
      </p:sp>
      <p:sp>
        <p:nvSpPr>
          <p:cNvPr id="37" name="Rounded Rectangle 36"/>
          <p:cNvSpPr/>
          <p:nvPr/>
        </p:nvSpPr>
        <p:spPr>
          <a:xfrm>
            <a:off x="4871856" y="4385711"/>
            <a:ext cx="1872208" cy="60663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 30 mark question is worth 15% towards the </a:t>
            </a:r>
            <a:r>
              <a:rPr lang="en-GB" sz="1000" dirty="0">
                <a:latin typeface="Arial" panose="020B0604020202020204" pitchFamily="34" charset="0"/>
                <a:cs typeface="Arial" panose="020B0604020202020204" pitchFamily="34" charset="0"/>
              </a:rPr>
              <a:t>overall </a:t>
            </a:r>
            <a:r>
              <a:rPr lang="en-GB" sz="1000" dirty="0" smtClean="0">
                <a:latin typeface="Arial" panose="020B0604020202020204" pitchFamily="34" charset="0"/>
                <a:cs typeface="Arial" panose="020B0604020202020204" pitchFamily="34" charset="0"/>
              </a:rPr>
              <a:t>qualification.</a:t>
            </a:r>
            <a:endParaRPr lang="en-GB" sz="1000" dirty="0">
              <a:latin typeface="Arial" panose="020B0604020202020204" pitchFamily="34" charset="0"/>
              <a:cs typeface="Arial" panose="020B0604020202020204" pitchFamily="34" charset="0"/>
            </a:endParaRPr>
          </a:p>
        </p:txBody>
      </p:sp>
      <p:cxnSp>
        <p:nvCxnSpPr>
          <p:cNvPr id="38" name="Straight Arrow Connector 37"/>
          <p:cNvCxnSpPr>
            <a:stCxn id="37" idx="3"/>
          </p:cNvCxnSpPr>
          <p:nvPr/>
        </p:nvCxnSpPr>
        <p:spPr>
          <a:xfrm flipV="1">
            <a:off x="6744064" y="3173719"/>
            <a:ext cx="924280" cy="151530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5364088" y="3173718"/>
            <a:ext cx="1800199" cy="145545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Candidates </a:t>
            </a:r>
            <a:r>
              <a:rPr lang="en-GB" sz="1000" dirty="0" smtClean="0">
                <a:latin typeface="Arial" panose="020B0604020202020204" pitchFamily="34" charset="0"/>
                <a:cs typeface="Arial" panose="020B0604020202020204" pitchFamily="34" charset="0"/>
              </a:rPr>
              <a:t>answer on a performance they have seen during their course of study. Providing this detail will support the examiner if candidates have not been specific about the play in their answers.</a:t>
            </a:r>
          </a:p>
        </p:txBody>
      </p:sp>
    </p:spTree>
    <p:extLst>
      <p:ext uri="{BB962C8B-B14F-4D97-AF65-F5344CB8AC3E}">
        <p14:creationId xmlns:p14="http://schemas.microsoft.com/office/powerpoint/2010/main" val="117075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64" presetID="10" presetClass="entr" presetSubtype="0" fill="hold"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3" grpId="0" animBg="1"/>
      <p:bldP spid="47" grpId="0" animBg="1"/>
      <p:bldP spid="17" grpId="0" animBg="1"/>
      <p:bldP spid="39" grpId="0" animBg="1"/>
      <p:bldP spid="37" grpId="0" animBg="1"/>
      <p:bldP spid="4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sz="1400" dirty="0" smtClean="0"/>
              <a:t>This guide is designed to take you though the J316 OCR Drama sample exam paper.  Its aim is to explain how candidates should approach the paper and how marks are awarded to the different questions. The </a:t>
            </a:r>
            <a:r>
              <a:rPr lang="en-GB" sz="1400" dirty="0"/>
              <a:t>advice given is the same for all questions across all of the set texts as question wording and structure is consistent. </a:t>
            </a:r>
          </a:p>
          <a:p>
            <a:pPr marL="0" indent="0">
              <a:buNone/>
            </a:pPr>
            <a:endParaRPr lang="en-GB" sz="1400" dirty="0" smtClean="0"/>
          </a:p>
          <a:p>
            <a:pPr marL="0" indent="0">
              <a:buNone/>
            </a:pPr>
            <a:r>
              <a:rPr lang="en-GB" sz="1400" dirty="0" smtClean="0"/>
              <a:t>The </a:t>
            </a:r>
            <a:r>
              <a:rPr lang="en-GB" sz="1400" dirty="0"/>
              <a:t>guidance uses the question structure of the Sample Assessment Material to walk you through these details. </a:t>
            </a:r>
            <a:r>
              <a:rPr lang="en-GB" sz="1400" dirty="0" smtClean="0"/>
              <a:t>In </a:t>
            </a:r>
            <a:r>
              <a:rPr lang="en-GB" sz="1400" dirty="0"/>
              <a:t>future exam papers, this structure can vary over time, as indicated later, but the skills targeted and the construction of tasks will reflect the range explored here. </a:t>
            </a:r>
            <a:r>
              <a:rPr lang="en-GB" sz="1400" dirty="0" smtClean="0"/>
              <a:t>Papers </a:t>
            </a:r>
            <a:r>
              <a:rPr lang="en-GB" sz="1400" dirty="0"/>
              <a:t>can include tasks with images or other stimuli, tasks which ask candidates to complete tables, and so on, but these questions could vary in structure (e.g. tables could be longer or shorter than that in the SAM) and in the number of marks allocated to the task, depending on the complexity or detail required to complete the </a:t>
            </a:r>
            <a:r>
              <a:rPr lang="en-GB" sz="1400" dirty="0" smtClean="0"/>
              <a:t>task.</a:t>
            </a:r>
          </a:p>
          <a:p>
            <a:pPr marL="0" indent="0">
              <a:buNone/>
            </a:pPr>
            <a:endParaRPr lang="en-GB" sz="1400" dirty="0" smtClean="0"/>
          </a:p>
          <a:p>
            <a:pPr marL="0" indent="0">
              <a:buNone/>
            </a:pPr>
            <a:r>
              <a:rPr lang="en-GB" sz="1400" dirty="0"/>
              <a:t>This exam assesses AO3 (30% of the qualification) and AO4 (10% of the qualification). </a:t>
            </a:r>
            <a:r>
              <a:rPr lang="en-GB" sz="1400" dirty="0" smtClean="0"/>
              <a:t>Section </a:t>
            </a:r>
            <a:r>
              <a:rPr lang="en-GB" sz="1400" dirty="0"/>
              <a:t>A will always assess </a:t>
            </a:r>
            <a:r>
              <a:rPr lang="en-GB" sz="1400" dirty="0" smtClean="0"/>
              <a:t>AO3, </a:t>
            </a:r>
            <a:r>
              <a:rPr lang="en-GB" sz="1400" dirty="0"/>
              <a:t>and the range of tasks will always add up to </a:t>
            </a:r>
            <a:r>
              <a:rPr lang="en-GB" sz="1400" dirty="0" smtClean="0"/>
              <a:t>50 </a:t>
            </a:r>
            <a:r>
              <a:rPr lang="en-GB" sz="1400" dirty="0"/>
              <a:t>marks, and is worth 25% of the total marks for the </a:t>
            </a:r>
            <a:r>
              <a:rPr lang="en-GB" sz="1400" dirty="0" smtClean="0"/>
              <a:t>qualification. Section B is out of 30 marks and is worth 15% of the total qualification.</a:t>
            </a:r>
          </a:p>
          <a:p>
            <a:pPr marL="0" indent="0">
              <a:buNone/>
            </a:pPr>
            <a:endParaRPr lang="en-GB" sz="1400" dirty="0" smtClean="0"/>
          </a:p>
          <a:p>
            <a:pPr marL="0" indent="0">
              <a:buNone/>
            </a:pPr>
            <a:r>
              <a:rPr lang="en-GB" sz="1400" dirty="0" smtClean="0"/>
              <a:t>The </a:t>
            </a:r>
            <a:r>
              <a:rPr lang="en-GB" sz="1400" dirty="0"/>
              <a:t>non-examined </a:t>
            </a:r>
            <a:r>
              <a:rPr lang="en-GB" sz="1400" dirty="0" smtClean="0"/>
              <a:t>assessment (NEA) </a:t>
            </a:r>
            <a:r>
              <a:rPr lang="en-GB" sz="1400" dirty="0"/>
              <a:t>assesses </a:t>
            </a:r>
            <a:r>
              <a:rPr lang="en-GB" sz="1400" dirty="0" smtClean="0"/>
              <a:t>AO1 (20% of the qualification), AO2 (30% of the qualification) and AO4 (10% of the qualification).</a:t>
            </a:r>
            <a:endParaRPr lang="en-GB" sz="1400" dirty="0"/>
          </a:p>
          <a:p>
            <a:pPr marL="0" indent="0">
              <a:buNone/>
            </a:pPr>
            <a:endParaRPr lang="en-GB" sz="1400" dirty="0" smtClean="0"/>
          </a:p>
        </p:txBody>
      </p:sp>
    </p:spTree>
    <p:extLst>
      <p:ext uri="{BB962C8B-B14F-4D97-AF65-F5344CB8AC3E}">
        <p14:creationId xmlns:p14="http://schemas.microsoft.com/office/powerpoint/2010/main" val="216190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endParaRPr lang="en-GB" sz="1400" dirty="0" smtClean="0"/>
          </a:p>
          <a:p>
            <a:pPr marL="0" indent="0">
              <a:buNone/>
            </a:pPr>
            <a:r>
              <a:rPr lang="en-GB" sz="1400" dirty="0" smtClean="0"/>
              <a:t>The orange text boxes offer further explanation on the questions in the Sample Assessment Materials.</a:t>
            </a:r>
          </a:p>
          <a:p>
            <a:pPr marL="0" indent="0">
              <a:buNone/>
            </a:pPr>
            <a:r>
              <a:rPr lang="en-GB" sz="1400" dirty="0" smtClean="0"/>
              <a:t>They offer guidance on the wording of questions and what candidates should do </a:t>
            </a:r>
          </a:p>
          <a:p>
            <a:pPr marL="0" indent="0">
              <a:buNone/>
            </a:pPr>
            <a:r>
              <a:rPr lang="en-GB" sz="1400" dirty="0" smtClean="0"/>
              <a:t>in response to them. </a:t>
            </a:r>
          </a:p>
          <a:p>
            <a:pPr marL="0" indent="0">
              <a:buNone/>
            </a:pPr>
            <a:endParaRPr lang="en-GB" sz="1400" dirty="0" smtClean="0"/>
          </a:p>
          <a:p>
            <a:pPr marL="0" indent="0">
              <a:buNone/>
            </a:pPr>
            <a:endParaRPr lang="en-GB" sz="1400" dirty="0"/>
          </a:p>
          <a:p>
            <a:pPr marL="0" indent="0">
              <a:buNone/>
            </a:pPr>
            <a:endParaRPr lang="en-GB" sz="1400" dirty="0" smtClean="0"/>
          </a:p>
          <a:p>
            <a:pPr marL="0" indent="0">
              <a:buNone/>
            </a:pPr>
            <a:endParaRPr lang="en-GB" sz="1400" dirty="0"/>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 </a:t>
            </a:r>
          </a:p>
          <a:p>
            <a:pPr marL="0" indent="0">
              <a:buNone/>
            </a:pPr>
            <a:endParaRPr lang="en-GB" sz="1400" dirty="0"/>
          </a:p>
        </p:txBody>
      </p:sp>
      <p:sp>
        <p:nvSpPr>
          <p:cNvPr id="4" name="Rounded Rectangle 3"/>
          <p:cNvSpPr/>
          <p:nvPr/>
        </p:nvSpPr>
        <p:spPr>
          <a:xfrm>
            <a:off x="6958000" y="2406920"/>
            <a:ext cx="1686718" cy="12241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a:t>
            </a:r>
            <a:r>
              <a:rPr lang="en-GB" sz="1000" dirty="0">
                <a:latin typeface="Arial" panose="020B0604020202020204" pitchFamily="34" charset="0"/>
                <a:cs typeface="Arial" panose="020B0604020202020204" pitchFamily="34" charset="0"/>
              </a:rPr>
              <a:t>Candidates should know that the term </a:t>
            </a:r>
            <a:r>
              <a:rPr lang="en-GB" sz="1000" b="1" dirty="0">
                <a:latin typeface="Arial" panose="020B0604020202020204" pitchFamily="34" charset="0"/>
                <a:cs typeface="Arial" panose="020B0604020202020204" pitchFamily="34" charset="0"/>
              </a:rPr>
              <a:t>‘performance text’ </a:t>
            </a:r>
            <a:r>
              <a:rPr lang="en-GB" sz="1000" dirty="0">
                <a:latin typeface="Arial" panose="020B0604020202020204" pitchFamily="34" charset="0"/>
                <a:cs typeface="Arial" panose="020B0604020202020204" pitchFamily="34" charset="0"/>
              </a:rPr>
              <a:t>means their set text, or the play they have studied</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flipV="1">
            <a:off x="6330665" y="2478928"/>
            <a:ext cx="627335" cy="540060"/>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6644332" y="4906299"/>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flipV="1">
            <a:off x="6058471" y="4546259"/>
            <a:ext cx="585861" cy="61322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6617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lgn="ctr">
              <a:buNone/>
            </a:pPr>
            <a:endParaRPr lang="en-US" sz="1400" b="1" dirty="0" smtClean="0"/>
          </a:p>
          <a:p>
            <a:pPr marL="0" indent="0" algn="ctr">
              <a:buNone/>
            </a:pPr>
            <a:r>
              <a:rPr lang="en-US" sz="1400" b="1" dirty="0" smtClean="0"/>
              <a:t>Section A</a:t>
            </a:r>
          </a:p>
          <a:p>
            <a:pPr marL="0" indent="0" algn="ctr">
              <a:buNone/>
            </a:pPr>
            <a:endParaRPr lang="en-US" sz="1400" b="1" dirty="0" smtClean="0"/>
          </a:p>
          <a:p>
            <a:pPr marL="0" indent="0" algn="ctr">
              <a:buNone/>
            </a:pPr>
            <a:r>
              <a:rPr lang="en-US" sz="1400" b="1" dirty="0"/>
              <a:t>You are advised to spend about 55 minutes on this section. </a:t>
            </a:r>
            <a:endParaRPr lang="en-US" sz="1400" b="1" dirty="0" smtClean="0"/>
          </a:p>
          <a:p>
            <a:pPr marL="0" indent="0" algn="ctr">
              <a:buNone/>
            </a:pPr>
            <a:endParaRPr lang="en-US" sz="1400" dirty="0" smtClean="0"/>
          </a:p>
          <a:p>
            <a:pPr marL="0" indent="0" algn="ctr">
              <a:buNone/>
            </a:pPr>
            <a:r>
              <a:rPr lang="en-GB" sz="1400" i="1" dirty="0"/>
              <a:t>Blood Brothers – Willy Russell </a:t>
            </a:r>
            <a:endParaRPr lang="en-GB" sz="1400" i="1" dirty="0" smtClean="0"/>
          </a:p>
          <a:p>
            <a:pPr marL="0" indent="0" algn="ctr">
              <a:buNone/>
            </a:pPr>
            <a:r>
              <a:rPr lang="en-GB" sz="1400" i="1" dirty="0" smtClean="0"/>
              <a:t>Death </a:t>
            </a:r>
            <a:r>
              <a:rPr lang="en-GB" sz="1400" i="1" dirty="0"/>
              <a:t>of a Salesman – Arthur Miller </a:t>
            </a:r>
            <a:endParaRPr lang="en-GB" sz="1400" i="1" dirty="0" smtClean="0"/>
          </a:p>
          <a:p>
            <a:pPr marL="0" indent="0" algn="ctr">
              <a:buNone/>
            </a:pPr>
            <a:r>
              <a:rPr lang="en-GB" sz="1400" i="1" dirty="0" smtClean="0"/>
              <a:t>Find </a:t>
            </a:r>
            <a:r>
              <a:rPr lang="en-GB" sz="1400" i="1" dirty="0"/>
              <a:t>Me – Olwen </a:t>
            </a:r>
            <a:r>
              <a:rPr lang="en-GB" sz="1400" i="1" dirty="0" err="1"/>
              <a:t>Wymark</a:t>
            </a:r>
            <a:r>
              <a:rPr lang="en-GB" sz="1400" i="1" dirty="0"/>
              <a:t> </a:t>
            </a:r>
            <a:endParaRPr lang="en-GB" sz="1400" i="1" dirty="0" smtClean="0"/>
          </a:p>
          <a:p>
            <a:pPr marL="0" indent="0" algn="ctr">
              <a:buNone/>
            </a:pPr>
            <a:r>
              <a:rPr lang="en-GB" sz="1400" i="1" dirty="0" smtClean="0"/>
              <a:t>Gizmo </a:t>
            </a:r>
            <a:r>
              <a:rPr lang="en-GB" sz="1400" i="1" dirty="0"/>
              <a:t>– Alan </a:t>
            </a:r>
            <a:r>
              <a:rPr lang="en-GB" sz="1400" i="1" dirty="0" err="1"/>
              <a:t>Ayckbourn</a:t>
            </a:r>
            <a:r>
              <a:rPr lang="en-GB" sz="1400" i="1" dirty="0"/>
              <a:t> </a:t>
            </a:r>
            <a:endParaRPr lang="en-GB" sz="1400" i="1" dirty="0" smtClean="0"/>
          </a:p>
          <a:p>
            <a:pPr marL="0" indent="0" algn="ctr">
              <a:buNone/>
            </a:pPr>
            <a:r>
              <a:rPr lang="en-GB" sz="1400" i="1" dirty="0" err="1" smtClean="0"/>
              <a:t>Kindertransport</a:t>
            </a:r>
            <a:r>
              <a:rPr lang="en-GB" sz="1400" i="1" dirty="0" smtClean="0"/>
              <a:t> </a:t>
            </a:r>
            <a:r>
              <a:rPr lang="en-GB" sz="1400" i="1" dirty="0"/>
              <a:t>– Diane Samuels </a:t>
            </a:r>
            <a:endParaRPr lang="en-GB" sz="1400" i="1" dirty="0" smtClean="0"/>
          </a:p>
          <a:p>
            <a:pPr marL="0" indent="0" algn="ctr">
              <a:buNone/>
            </a:pPr>
            <a:r>
              <a:rPr lang="en-GB" sz="1400" i="1" dirty="0" smtClean="0"/>
              <a:t>Missing </a:t>
            </a:r>
            <a:r>
              <a:rPr lang="en-GB" sz="1400" i="1" dirty="0"/>
              <a:t>Dan Nolan – Mark Wheeller </a:t>
            </a:r>
            <a:endParaRPr lang="en-GB" sz="1400" i="1" dirty="0" smtClean="0"/>
          </a:p>
          <a:p>
            <a:pPr marL="0" indent="0" algn="ctr">
              <a:buNone/>
            </a:pPr>
            <a:r>
              <a:rPr lang="en-GB" sz="1400" i="1" dirty="0" err="1" smtClean="0"/>
              <a:t>Misterman</a:t>
            </a:r>
            <a:r>
              <a:rPr lang="en-GB" sz="1400" i="1" dirty="0" smtClean="0"/>
              <a:t> </a:t>
            </a:r>
            <a:r>
              <a:rPr lang="en-GB" sz="1400" i="1" dirty="0"/>
              <a:t>– </a:t>
            </a:r>
            <a:r>
              <a:rPr lang="en-GB" sz="1400" i="1" dirty="0" err="1"/>
              <a:t>Enda</a:t>
            </a:r>
            <a:r>
              <a:rPr lang="en-GB" sz="1400" i="1" dirty="0"/>
              <a:t> Walsh </a:t>
            </a:r>
            <a:endParaRPr lang="en-GB" sz="1400" i="1" dirty="0" smtClean="0"/>
          </a:p>
          <a:p>
            <a:pPr marL="0" indent="0" algn="ctr">
              <a:buNone/>
            </a:pPr>
            <a:endParaRPr lang="en-US" sz="1400" b="1" dirty="0" smtClean="0"/>
          </a:p>
          <a:p>
            <a:pPr marL="0" indent="0">
              <a:buNone/>
            </a:pPr>
            <a:r>
              <a:rPr lang="en-US" sz="1400" dirty="0"/>
              <a:t>State the performance text you have studied: ..................................................................................... </a:t>
            </a:r>
            <a:endParaRPr lang="en-US" sz="1400" b="1" dirty="0" smtClean="0"/>
          </a:p>
          <a:p>
            <a:pPr marL="0" indent="0">
              <a:buNone/>
            </a:pPr>
            <a:endParaRPr lang="en-GB" sz="1400" dirty="0"/>
          </a:p>
        </p:txBody>
      </p:sp>
      <p:sp>
        <p:nvSpPr>
          <p:cNvPr id="27" name="Rounded Rectangle 26"/>
          <p:cNvSpPr/>
          <p:nvPr/>
        </p:nvSpPr>
        <p:spPr>
          <a:xfrm>
            <a:off x="6444208" y="2132856"/>
            <a:ext cx="2016224" cy="10801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list of set texts will be printed in italics. Candidates may wish to underline or circle the texts they have studied as well as writing the play name below.</a:t>
            </a:r>
            <a:endParaRPr lang="en-GB" sz="1000" dirty="0">
              <a:latin typeface="Arial" panose="020B0604020202020204" pitchFamily="34" charset="0"/>
              <a:cs typeface="Arial" panose="020B0604020202020204" pitchFamily="34" charset="0"/>
            </a:endParaRPr>
          </a:p>
        </p:txBody>
      </p:sp>
      <p:cxnSp>
        <p:nvCxnSpPr>
          <p:cNvPr id="28" name="Straight Arrow Connector 27"/>
          <p:cNvCxnSpPr>
            <a:stCxn id="27" idx="1"/>
          </p:cNvCxnSpPr>
          <p:nvPr/>
        </p:nvCxnSpPr>
        <p:spPr>
          <a:xfrm flipH="1">
            <a:off x="5580112" y="2672916"/>
            <a:ext cx="864096" cy="1317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5580112" y="4278219"/>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ensure the examiner knows which play the candidates are writing about. The candidate must write about the same set text for all their answers.</a:t>
            </a:r>
          </a:p>
        </p:txBody>
      </p:sp>
      <p:cxnSp>
        <p:nvCxnSpPr>
          <p:cNvPr id="32" name="Straight Arrow Connector 31"/>
          <p:cNvCxnSpPr>
            <a:stCxn id="31" idx="1"/>
          </p:cNvCxnSpPr>
          <p:nvPr/>
        </p:nvCxnSpPr>
        <p:spPr>
          <a:xfrm flipH="1" flipV="1">
            <a:off x="3846737" y="4138376"/>
            <a:ext cx="1733375" cy="69848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95536" y="836712"/>
            <a:ext cx="1872207" cy="259228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There are a total of 50 marks available in Section A. This means that candidates should spend approximately 1 minute answering the question for each mark available. This leaves 5 minutes to go back to any questions they wish to add to.</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For example: when answering a six mark question, candidates should spend about 6 minutes on the answer.</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3"/>
          </p:cNvCxnSpPr>
          <p:nvPr/>
        </p:nvCxnSpPr>
        <p:spPr>
          <a:xfrm flipV="1">
            <a:off x="2267743" y="1484784"/>
            <a:ext cx="2448273" cy="64807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6" idx="0"/>
          </p:cNvCxnSpPr>
          <p:nvPr/>
        </p:nvCxnSpPr>
        <p:spPr>
          <a:xfrm flipH="1" flipV="1">
            <a:off x="1782386" y="4005064"/>
            <a:ext cx="1008112" cy="97187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1782386" y="4976938"/>
            <a:ext cx="2016224" cy="83713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should know that the term </a:t>
            </a:r>
            <a:r>
              <a:rPr lang="en-GB" sz="1000" b="1" dirty="0" smtClean="0">
                <a:latin typeface="Arial" panose="020B0604020202020204" pitchFamily="34" charset="0"/>
                <a:cs typeface="Arial" panose="020B0604020202020204" pitchFamily="34" charset="0"/>
              </a:rPr>
              <a:t>‘performance text’ </a:t>
            </a:r>
            <a:r>
              <a:rPr lang="en-GB" sz="1000" dirty="0" smtClean="0">
                <a:latin typeface="Arial" panose="020B0604020202020204" pitchFamily="34" charset="0"/>
                <a:cs typeface="Arial" panose="020B0604020202020204" pitchFamily="34" charset="0"/>
              </a:rPr>
              <a:t>means their set text, or the play they have studied.</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489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1" grpId="0" animBg="1"/>
      <p:bldP spid="33"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fontScale="92500"/>
          </a:bodyPr>
          <a:lstStyle/>
          <a:p>
            <a:pPr>
              <a:buFont typeface="+mj-lt"/>
              <a:buAutoNum type="arabicPeriod"/>
            </a:pPr>
            <a:r>
              <a:rPr lang="en-US" sz="1400" dirty="0" smtClean="0"/>
              <a:t>Select </a:t>
            </a:r>
            <a:r>
              <a:rPr lang="en-US" sz="1400" b="1" dirty="0"/>
              <a:t>one</a:t>
            </a:r>
            <a:r>
              <a:rPr lang="en-US" sz="1400" dirty="0"/>
              <a:t> line from the list below. Explain how it has an impact on this character in the performance text you have studied. </a:t>
            </a:r>
            <a:endParaRPr lang="en-US" sz="1400" dirty="0" smtClean="0"/>
          </a:p>
          <a:p>
            <a:pPr marL="0" indent="0">
              <a:lnSpc>
                <a:spcPct val="150000"/>
              </a:lnSpc>
              <a:buNone/>
              <a:tabLst>
                <a:tab pos="354013" algn="l"/>
              </a:tabLst>
            </a:pPr>
            <a:r>
              <a:rPr lang="en-US" sz="1400" dirty="0" smtClean="0"/>
              <a:t>	</a:t>
            </a:r>
            <a:r>
              <a:rPr lang="en-US" sz="1400" b="1" i="1" dirty="0" smtClean="0"/>
              <a:t>Blood </a:t>
            </a:r>
            <a:r>
              <a:rPr lang="en-US" sz="1400" b="1" i="1" dirty="0"/>
              <a:t>Brothers </a:t>
            </a:r>
            <a:endParaRPr lang="en-US" sz="1400" b="1" i="1" dirty="0" smtClean="0"/>
          </a:p>
          <a:p>
            <a:pPr marL="0" indent="0">
              <a:lnSpc>
                <a:spcPct val="150000"/>
              </a:lnSpc>
              <a:buNone/>
              <a:tabLst>
                <a:tab pos="354013" algn="l"/>
              </a:tabLst>
            </a:pPr>
            <a:r>
              <a:rPr lang="en-US" sz="1400" dirty="0"/>
              <a:t>	</a:t>
            </a:r>
            <a:r>
              <a:rPr lang="en-US" sz="1400" dirty="0" smtClean="0"/>
              <a:t>‘</a:t>
            </a:r>
            <a:r>
              <a:rPr lang="en-US" sz="1400" dirty="0"/>
              <a:t>Edward: Well, my mummy doesn’t allow me to play down here actually’ </a:t>
            </a:r>
            <a:endParaRPr lang="en-US" sz="1400" dirty="0" smtClean="0"/>
          </a:p>
          <a:p>
            <a:pPr marL="0" indent="0">
              <a:lnSpc>
                <a:spcPct val="150000"/>
              </a:lnSpc>
              <a:buNone/>
              <a:tabLst>
                <a:tab pos="354013" algn="l"/>
              </a:tabLst>
            </a:pPr>
            <a:r>
              <a:rPr lang="en-US" sz="1400" dirty="0" smtClean="0"/>
              <a:t>	</a:t>
            </a:r>
            <a:r>
              <a:rPr lang="en-US" sz="1400" b="1" i="1" dirty="0" smtClean="0"/>
              <a:t>Death </a:t>
            </a:r>
            <a:r>
              <a:rPr lang="en-US" sz="1400" b="1" i="1" dirty="0"/>
              <a:t>of a Salesman </a:t>
            </a:r>
            <a:endParaRPr lang="en-US" sz="1400" b="1" i="1" dirty="0" smtClean="0"/>
          </a:p>
          <a:p>
            <a:pPr marL="0" indent="0">
              <a:lnSpc>
                <a:spcPct val="150000"/>
              </a:lnSpc>
              <a:buNone/>
              <a:tabLst>
                <a:tab pos="354013" algn="l"/>
              </a:tabLst>
            </a:pPr>
            <a:r>
              <a:rPr lang="en-US" sz="1400" dirty="0" smtClean="0"/>
              <a:t>	‘</a:t>
            </a:r>
            <a:r>
              <a:rPr lang="en-US" sz="1400" dirty="0"/>
              <a:t>Happy: See, Biff, everybody around me is so false that I’m constantly lowering my ideals…’ </a:t>
            </a:r>
          </a:p>
          <a:p>
            <a:pPr marL="0" indent="0">
              <a:lnSpc>
                <a:spcPct val="150000"/>
              </a:lnSpc>
              <a:buNone/>
              <a:tabLst>
                <a:tab pos="354013" algn="l"/>
              </a:tabLst>
            </a:pPr>
            <a:r>
              <a:rPr lang="en-US" sz="1400" dirty="0" smtClean="0"/>
              <a:t>	</a:t>
            </a:r>
            <a:r>
              <a:rPr lang="en-GB" sz="1400" dirty="0" smtClean="0"/>
              <a:t>………………………………………………………………………………………………………………. 	………………………………………………………………………………………………………………. 	………………………………………………………………………………………………………………. 	………………………………………………………………………………………………………………. 	………………………………………………………………………………………………………………. 	………………………………………………………………………………………………………………. 	…………………………………………………………………………………………………………... </a:t>
            </a:r>
            <a:r>
              <a:rPr lang="en-GB" sz="1400" b="1" dirty="0" smtClean="0"/>
              <a:t>[4]</a:t>
            </a:r>
            <a:endParaRPr lang="en-US" sz="1400" dirty="0"/>
          </a:p>
          <a:p>
            <a:pPr marL="0" indent="0">
              <a:lnSpc>
                <a:spcPct val="150000"/>
              </a:lnSpc>
              <a:buNone/>
            </a:pPr>
            <a:endParaRPr lang="en-GB" sz="1400" dirty="0"/>
          </a:p>
        </p:txBody>
      </p:sp>
      <p:cxnSp>
        <p:nvCxnSpPr>
          <p:cNvPr id="28" name="Straight Arrow Connector 27"/>
          <p:cNvCxnSpPr>
            <a:stCxn id="27" idx="0"/>
          </p:cNvCxnSpPr>
          <p:nvPr/>
        </p:nvCxnSpPr>
        <p:spPr>
          <a:xfrm flipV="1">
            <a:off x="3510169" y="756442"/>
            <a:ext cx="197735" cy="81538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1"/>
          </p:cNvCxnSpPr>
          <p:nvPr/>
        </p:nvCxnSpPr>
        <p:spPr>
          <a:xfrm flipH="1" flipV="1">
            <a:off x="2627784" y="908720"/>
            <a:ext cx="2232248" cy="115946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4860032" y="1694285"/>
            <a:ext cx="2016224" cy="74780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will ask candidates to answer the question in relation to the performance text they have studied.</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251520" y="1694284"/>
            <a:ext cx="2016224" cy="135039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All questions are compulsory in the paper. All candidates should answer all questions  referring to their set text only.</a:t>
            </a:r>
          </a:p>
          <a:p>
            <a:endParaRPr lang="en-GB"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They do not need to answer questions about texts they have not </a:t>
            </a:r>
            <a:r>
              <a:rPr lang="en-US" sz="1000" dirty="0" smtClean="0">
                <a:latin typeface="Arial" panose="020B0604020202020204" pitchFamily="34" charset="0"/>
                <a:cs typeface="Arial" panose="020B0604020202020204" pitchFamily="34" charset="0"/>
              </a:rPr>
              <a:t>studied</a:t>
            </a:r>
            <a:r>
              <a:rPr lang="en-US" sz="1000" dirty="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a:stCxn id="48" idx="0"/>
          </p:cNvCxnSpPr>
          <p:nvPr/>
        </p:nvCxnSpPr>
        <p:spPr>
          <a:xfrm flipH="1" flipV="1">
            <a:off x="611560" y="756442"/>
            <a:ext cx="648072" cy="93784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27" idx="0"/>
          </p:cNvCxnSpPr>
          <p:nvPr/>
        </p:nvCxnSpPr>
        <p:spPr>
          <a:xfrm flipH="1" flipV="1">
            <a:off x="1331640" y="692696"/>
            <a:ext cx="2178529" cy="87912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6899656" y="4687086"/>
            <a:ext cx="1944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and </a:t>
            </a:r>
            <a:r>
              <a:rPr lang="en-GB" sz="1000" dirty="0">
                <a:latin typeface="Arial" panose="020B0604020202020204" pitchFamily="34" charset="0"/>
                <a:cs typeface="Arial" panose="020B0604020202020204" pitchFamily="34" charset="0"/>
              </a:rPr>
              <a:t>is </a:t>
            </a:r>
            <a:r>
              <a:rPr lang="en-GB" sz="1000" dirty="0" smtClean="0">
                <a:latin typeface="Arial" panose="020B0604020202020204" pitchFamily="34" charset="0"/>
                <a:cs typeface="Arial" panose="020B0604020202020204" pitchFamily="34" charset="0"/>
              </a:rPr>
              <a:t>worth 8</a:t>
            </a:r>
            <a:r>
              <a:rPr lang="en-GB" sz="1000" dirty="0">
                <a:latin typeface="Arial" panose="020B0604020202020204" pitchFamily="34" charset="0"/>
                <a:cs typeface="Arial" panose="020B0604020202020204" pitchFamily="34" charset="0"/>
              </a:rPr>
              <a:t>% of the total marks for Section A. </a:t>
            </a:r>
          </a:p>
        </p:txBody>
      </p:sp>
      <p:cxnSp>
        <p:nvCxnSpPr>
          <p:cNvPr id="184" name="Straight Arrow Connector 183"/>
          <p:cNvCxnSpPr>
            <a:stCxn id="175" idx="0"/>
          </p:cNvCxnSpPr>
          <p:nvPr/>
        </p:nvCxnSpPr>
        <p:spPr>
          <a:xfrm flipH="1" flipV="1">
            <a:off x="7781261" y="4365104"/>
            <a:ext cx="90503" cy="32198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2502056" y="1571825"/>
            <a:ext cx="2016226" cy="2577255"/>
            <a:chOff x="2502056" y="1571825"/>
            <a:chExt cx="2016226" cy="2577255"/>
          </a:xfrm>
        </p:grpSpPr>
        <p:sp>
          <p:nvSpPr>
            <p:cNvPr id="27" name="Rounded Rectangle 26"/>
            <p:cNvSpPr/>
            <p:nvPr/>
          </p:nvSpPr>
          <p:spPr>
            <a:xfrm>
              <a:off x="2502056" y="1571825"/>
              <a:ext cx="2016226" cy="257725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instruction will normally be at the start of the sentence. In questions which assess only AO3, these words can include:</a:t>
              </a: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p:txBody>
        </p:sp>
        <p:sp>
          <p:nvSpPr>
            <p:cNvPr id="18" name="TextBox 17"/>
            <p:cNvSpPr txBox="1"/>
            <p:nvPr/>
          </p:nvSpPr>
          <p:spPr>
            <a:xfrm>
              <a:off x="2519717" y="2445856"/>
              <a:ext cx="924293" cy="1631216"/>
            </a:xfrm>
            <a:prstGeom prst="rect">
              <a:avLst/>
            </a:prstGeom>
            <a:noFill/>
          </p:spPr>
          <p:txBody>
            <a:bodyPr wrap="square" rtlCol="0">
              <a:spAutoFit/>
            </a:bodyPr>
            <a:lstStyle/>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List</a:t>
              </a:r>
            </a:p>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Name</a:t>
              </a:r>
              <a:endParaRPr lang="en-US" sz="10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State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Identify</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Give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Select</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Describe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Define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Annotate</a:t>
              </a:r>
            </a:p>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Explain</a:t>
              </a:r>
              <a:endParaRPr lang="en-US" sz="1000" dirty="0">
                <a:solidFill>
                  <a:prstClr val="black"/>
                </a:solidFill>
                <a:latin typeface="Arial" panose="020B0604020202020204" pitchFamily="34" charset="0"/>
                <a:cs typeface="Arial" panose="020B0604020202020204" pitchFamily="34" charset="0"/>
              </a:endParaRPr>
            </a:p>
          </p:txBody>
        </p:sp>
        <p:sp>
          <p:nvSpPr>
            <p:cNvPr id="41" name="TextBox 40"/>
            <p:cNvSpPr txBox="1"/>
            <p:nvPr/>
          </p:nvSpPr>
          <p:spPr>
            <a:xfrm>
              <a:off x="3426861" y="2442087"/>
              <a:ext cx="959615" cy="1477328"/>
            </a:xfrm>
            <a:prstGeom prst="rect">
              <a:avLst/>
            </a:prstGeom>
            <a:noFill/>
          </p:spPr>
          <p:txBody>
            <a:bodyPr wrap="square" rtlCol="0">
              <a:spAutoFit/>
            </a:bodyPr>
            <a:lstStyle/>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Compare</a:t>
              </a:r>
              <a:endParaRPr lang="en-US" sz="10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Contrast</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How could</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Explore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Discuss</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To what extent</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Justify </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Assess</a:t>
              </a:r>
              <a:endParaRPr lang="en-GB" sz="1000" dirty="0">
                <a:solidFill>
                  <a:prstClr val="black"/>
                </a:solidFill>
                <a:latin typeface="Arial" panose="020B0604020202020204" pitchFamily="34" charset="0"/>
                <a:cs typeface="Arial" panose="020B0604020202020204" pitchFamily="34" charset="0"/>
              </a:endParaRPr>
            </a:p>
          </p:txBody>
        </p:sp>
      </p:grpSp>
      <p:cxnSp>
        <p:nvCxnSpPr>
          <p:cNvPr id="56" name="Straight Arrow Connector 55"/>
          <p:cNvCxnSpPr>
            <a:stCxn id="57" idx="1"/>
          </p:cNvCxnSpPr>
          <p:nvPr/>
        </p:nvCxnSpPr>
        <p:spPr>
          <a:xfrm flipH="1" flipV="1">
            <a:off x="1979712" y="1225364"/>
            <a:ext cx="2903720" cy="222750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7" name="Rounded Rectangle 56"/>
          <p:cNvSpPr/>
          <p:nvPr/>
        </p:nvSpPr>
        <p:spPr>
          <a:xfrm>
            <a:off x="4883432" y="3044680"/>
            <a:ext cx="2016224" cy="8163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there are specific options from the set text in the question, the name of the play will be in </a:t>
            </a:r>
            <a:r>
              <a:rPr lang="en-GB" sz="1000" b="1" dirty="0" smtClean="0">
                <a:latin typeface="Arial" panose="020B0604020202020204" pitchFamily="34" charset="0"/>
                <a:cs typeface="Arial" panose="020B0604020202020204" pitchFamily="34" charset="0"/>
              </a:rPr>
              <a:t>bold</a:t>
            </a:r>
            <a:r>
              <a:rPr lang="en-GB" sz="1000" dirty="0" smtClean="0">
                <a:latin typeface="Arial" panose="020B0604020202020204" pitchFamily="34" charset="0"/>
                <a:cs typeface="Arial" panose="020B0604020202020204" pitchFamily="34" charset="0"/>
              </a:rPr>
              <a:t> and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59" name="Straight Arrow Connector 58"/>
          <p:cNvCxnSpPr>
            <a:stCxn id="57" idx="1"/>
          </p:cNvCxnSpPr>
          <p:nvPr/>
        </p:nvCxnSpPr>
        <p:spPr>
          <a:xfrm flipH="1" flipV="1">
            <a:off x="1970290" y="1987768"/>
            <a:ext cx="2913142" cy="146509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3" name="Rounded Rectangle 72"/>
          <p:cNvSpPr/>
          <p:nvPr/>
        </p:nvSpPr>
        <p:spPr>
          <a:xfrm>
            <a:off x="6886066" y="5371267"/>
            <a:ext cx="1872208" cy="60663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 4 mark question is worth </a:t>
            </a:r>
            <a:r>
              <a:rPr lang="en-GB" sz="1000" dirty="0">
                <a:latin typeface="Arial" panose="020B0604020202020204" pitchFamily="34" charset="0"/>
                <a:cs typeface="Arial" panose="020B0604020202020204" pitchFamily="34" charset="0"/>
              </a:rPr>
              <a:t>2% </a:t>
            </a:r>
            <a:r>
              <a:rPr lang="en-GB" sz="1000" dirty="0" smtClean="0">
                <a:latin typeface="Arial" panose="020B0604020202020204" pitchFamily="34" charset="0"/>
                <a:cs typeface="Arial" panose="020B0604020202020204" pitchFamily="34" charset="0"/>
              </a:rPr>
              <a:t>towards the </a:t>
            </a:r>
            <a:r>
              <a:rPr lang="en-GB" sz="1000" dirty="0">
                <a:latin typeface="Arial" panose="020B0604020202020204" pitchFamily="34" charset="0"/>
                <a:cs typeface="Arial" panose="020B0604020202020204" pitchFamily="34" charset="0"/>
              </a:rPr>
              <a:t>overall </a:t>
            </a:r>
            <a:r>
              <a:rPr lang="en-GB" sz="1000" dirty="0" smtClean="0">
                <a:latin typeface="Arial" panose="020B0604020202020204" pitchFamily="34" charset="0"/>
                <a:cs typeface="Arial" panose="020B0604020202020204" pitchFamily="34" charset="0"/>
              </a:rPr>
              <a:t>qualification.</a:t>
            </a:r>
            <a:endParaRPr lang="en-GB" sz="1000" dirty="0">
              <a:latin typeface="Arial" panose="020B0604020202020204" pitchFamily="34" charset="0"/>
              <a:cs typeface="Arial" panose="020B0604020202020204" pitchFamily="34" charset="0"/>
            </a:endParaRPr>
          </a:p>
        </p:txBody>
      </p:sp>
      <p:cxnSp>
        <p:nvCxnSpPr>
          <p:cNvPr id="74" name="Straight Arrow Connector 73"/>
          <p:cNvCxnSpPr>
            <a:stCxn id="73" idx="0"/>
          </p:cNvCxnSpPr>
          <p:nvPr/>
        </p:nvCxnSpPr>
        <p:spPr>
          <a:xfrm flipH="1" flipV="1">
            <a:off x="7740352" y="4512501"/>
            <a:ext cx="81818" cy="858766"/>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89" name="Rounded Rectangle 88"/>
          <p:cNvSpPr/>
          <p:nvPr/>
        </p:nvSpPr>
        <p:spPr>
          <a:xfrm>
            <a:off x="559923" y="4640909"/>
            <a:ext cx="2016224" cy="1244482"/>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t>
            </a:r>
            <a:r>
              <a:rPr lang="en-GB" sz="1000" dirty="0">
                <a:latin typeface="Arial" panose="020B0604020202020204" pitchFamily="34" charset="0"/>
                <a:cs typeface="Arial" panose="020B0604020202020204" pitchFamily="34" charset="0"/>
              </a:rPr>
              <a:t>need </a:t>
            </a:r>
            <a:r>
              <a:rPr lang="en-GB" sz="1000" dirty="0" smtClean="0">
                <a:latin typeface="Arial" panose="020B0604020202020204" pitchFamily="34" charset="0"/>
                <a:cs typeface="Arial" panose="020B0604020202020204" pitchFamily="34" charset="0"/>
              </a:rPr>
              <a:t>to write their answers in the space provided.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It is expected that the lines provided will be enough space</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for the most detailed answers.</a:t>
            </a:r>
          </a:p>
        </p:txBody>
      </p:sp>
      <p:cxnSp>
        <p:nvCxnSpPr>
          <p:cNvPr id="90" name="Straight Arrow Connector 89"/>
          <p:cNvCxnSpPr>
            <a:stCxn id="89" idx="0"/>
          </p:cNvCxnSpPr>
          <p:nvPr/>
        </p:nvCxnSpPr>
        <p:spPr>
          <a:xfrm flipV="1">
            <a:off x="1568035" y="2756822"/>
            <a:ext cx="0" cy="188408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7012957" y="3044680"/>
            <a:ext cx="1944216" cy="69834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 marks available will be printed after the space for the answer in Section A.</a:t>
            </a:r>
          </a:p>
        </p:txBody>
      </p:sp>
      <p:cxnSp>
        <p:nvCxnSpPr>
          <p:cNvPr id="29" name="Straight Arrow Connector 28"/>
          <p:cNvCxnSpPr>
            <a:stCxn id="26" idx="2"/>
          </p:cNvCxnSpPr>
          <p:nvPr/>
        </p:nvCxnSpPr>
        <p:spPr>
          <a:xfrm flipH="1">
            <a:off x="7740352" y="3743022"/>
            <a:ext cx="244713" cy="40605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010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38" presetID="10" presetClass="entr" presetSubtype="0" fill="hold"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subTnLst>
                                    <p:set>
                                      <p:cBhvr override="childStyle">
                                        <p:cTn dur="1" fill="hold" display="0" masterRel="nextClick" afterEffect="1"/>
                                        <p:tgtEl>
                                          <p:spTgt spid="59"/>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500"/>
                                        <p:tgtEl>
                                          <p:spTgt spid="89"/>
                                        </p:tgtEl>
                                      </p:cBhvr>
                                    </p:animEffect>
                                  </p:childTnLst>
                                  <p:subTnLst>
                                    <p:set>
                                      <p:cBhvr override="childStyle">
                                        <p:cTn dur="1" fill="hold" display="0" masterRel="nextClick" afterEffect="1"/>
                                        <p:tgtEl>
                                          <p:spTgt spid="89"/>
                                        </p:tgtEl>
                                        <p:attrNameLst>
                                          <p:attrName>style.visibility</p:attrName>
                                        </p:attrNameLst>
                                      </p:cBhvr>
                                      <p:to>
                                        <p:strVal val="hidden"/>
                                      </p:to>
                                    </p:set>
                                  </p:subTnLst>
                                </p:cTn>
                              </p:par>
                              <p:par>
                                <p:cTn id="46" presetID="10" presetClass="entr" presetSubtype="0" fill="hold" nodeType="with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fade">
                                      <p:cBhvr>
                                        <p:cTn id="48" dur="500"/>
                                        <p:tgtEl>
                                          <p:spTgt spid="90"/>
                                        </p:tgtEl>
                                      </p:cBhvr>
                                    </p:animEffect>
                                  </p:childTnLst>
                                  <p:subTnLst>
                                    <p:set>
                                      <p:cBhvr override="childStyle">
                                        <p:cTn dur="1" fill="hold" display="0" masterRel="nextClick" afterEffect="1"/>
                                        <p:tgtEl>
                                          <p:spTgt spid="90"/>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par>
                                <p:cTn id="54" presetID="10" presetClass="entr" presetSubtype="0" fill="hold"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75"/>
                                        </p:tgtEl>
                                        <p:attrNameLst>
                                          <p:attrName>style.visibility</p:attrName>
                                        </p:attrNameLst>
                                      </p:cBhvr>
                                      <p:to>
                                        <p:strVal val="visible"/>
                                      </p:to>
                                    </p:set>
                                    <p:animEffect transition="in" filter="fade">
                                      <p:cBhvr>
                                        <p:cTn id="61"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62" presetID="10" presetClass="entr" presetSubtype="0" fill="hold" nodeType="withEffect">
                                  <p:stCondLst>
                                    <p:cond delay="0"/>
                                  </p:stCondLst>
                                  <p:childTnLst>
                                    <p:set>
                                      <p:cBhvr>
                                        <p:cTn id="63" dur="1" fill="hold">
                                          <p:stCondLst>
                                            <p:cond delay="0"/>
                                          </p:stCondLst>
                                        </p:cTn>
                                        <p:tgtEl>
                                          <p:spTgt spid="184"/>
                                        </p:tgtEl>
                                        <p:attrNameLst>
                                          <p:attrName>style.visibility</p:attrName>
                                        </p:attrNameLst>
                                      </p:cBhvr>
                                      <p:to>
                                        <p:strVal val="visible"/>
                                      </p:to>
                                    </p:set>
                                    <p:animEffect transition="in" filter="fade">
                                      <p:cBhvr>
                                        <p:cTn id="64"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73"/>
                                        </p:tgtEl>
                                        <p:attrNameLst>
                                          <p:attrName>style.visibility</p:attrName>
                                        </p:attrNameLst>
                                      </p:cBhvr>
                                      <p:to>
                                        <p:strVal val="visible"/>
                                      </p:to>
                                    </p:set>
                                    <p:animEffect transition="in" filter="fade">
                                      <p:cBhvr>
                                        <p:cTn id="69" dur="500"/>
                                        <p:tgtEl>
                                          <p:spTgt spid="73"/>
                                        </p:tgtEl>
                                      </p:cBhvr>
                                    </p:animEffect>
                                  </p:childTnLst>
                                  <p:subTnLst>
                                    <p:set>
                                      <p:cBhvr override="childStyle">
                                        <p:cTn dur="1" fill="hold" display="0" masterRel="nextClick" afterEffect="1"/>
                                        <p:tgtEl>
                                          <p:spTgt spid="73"/>
                                        </p:tgtEl>
                                        <p:attrNameLst>
                                          <p:attrName>style.visibility</p:attrName>
                                        </p:attrNameLst>
                                      </p:cBhvr>
                                      <p:to>
                                        <p:strVal val="hidden"/>
                                      </p:to>
                                    </p:set>
                                  </p:subTnLst>
                                </p:cTn>
                              </p:par>
                              <p:par>
                                <p:cTn id="70" presetID="10" presetClass="entr" presetSubtype="0"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fade">
                                      <p:cBhvr>
                                        <p:cTn id="72" dur="500"/>
                                        <p:tgtEl>
                                          <p:spTgt spid="74"/>
                                        </p:tgtEl>
                                      </p:cBhvr>
                                    </p:animEffect>
                                  </p:childTnLst>
                                  <p:subTnLst>
                                    <p:set>
                                      <p:cBhvr override="childStyle">
                                        <p:cTn dur="1" fill="hold" display="0" masterRel="nextClick" afterEffect="1"/>
                                        <p:tgtEl>
                                          <p:spTgt spid="7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175" grpId="0" animBg="1"/>
      <p:bldP spid="57" grpId="0" animBg="1"/>
      <p:bldP spid="73" grpId="0" animBg="1"/>
      <p:bldP spid="89"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fontScale="92500"/>
          </a:bodyPr>
          <a:lstStyle/>
          <a:p>
            <a:pPr>
              <a:buFont typeface="+mj-lt"/>
              <a:buAutoNum type="arabicPeriod" startAt="2"/>
            </a:pPr>
            <a:r>
              <a:rPr lang="en-US" sz="1400" dirty="0"/>
              <a:t>Select </a:t>
            </a:r>
            <a:r>
              <a:rPr lang="en-US" sz="1400" b="1" dirty="0"/>
              <a:t>one</a:t>
            </a:r>
            <a:r>
              <a:rPr lang="en-US" sz="1400" dirty="0"/>
              <a:t> stage design from the photographs below. Justify why this could be suitable for a production of the performance text you have studied</a:t>
            </a:r>
            <a:r>
              <a:rPr lang="en-US" sz="1400" dirty="0" smtClean="0"/>
              <a:t>. </a:t>
            </a:r>
          </a:p>
          <a:p>
            <a:pPr marL="0" indent="0">
              <a:lnSpc>
                <a:spcPct val="150000"/>
              </a:lnSpc>
              <a:buNone/>
              <a:tabLst>
                <a:tab pos="354013" algn="l"/>
              </a:tabLst>
            </a:pPr>
            <a:r>
              <a:rPr lang="en-US" sz="1400" dirty="0" smtClean="0"/>
              <a:t>	</a:t>
            </a:r>
          </a:p>
          <a:p>
            <a:pPr marL="0" indent="0">
              <a:lnSpc>
                <a:spcPct val="150000"/>
              </a:lnSpc>
              <a:buNone/>
              <a:tabLst>
                <a:tab pos="354013" algn="l"/>
              </a:tabLst>
            </a:pPr>
            <a:endParaRPr lang="en-US" sz="1400" dirty="0"/>
          </a:p>
          <a:p>
            <a:pPr marL="0" indent="0">
              <a:lnSpc>
                <a:spcPct val="150000"/>
              </a:lnSpc>
              <a:buNone/>
              <a:tabLst>
                <a:tab pos="354013" algn="l"/>
              </a:tabLst>
            </a:pPr>
            <a:endParaRPr lang="en-US" sz="1400" dirty="0" smtClean="0"/>
          </a:p>
          <a:p>
            <a:pPr marL="0" indent="0">
              <a:lnSpc>
                <a:spcPct val="150000"/>
              </a:lnSpc>
              <a:buNone/>
              <a:tabLst>
                <a:tab pos="354013" algn="l"/>
              </a:tabLst>
            </a:pPr>
            <a:endParaRPr lang="en-US" sz="1400" dirty="0"/>
          </a:p>
          <a:p>
            <a:pPr marL="0" indent="0">
              <a:lnSpc>
                <a:spcPct val="150000"/>
              </a:lnSpc>
              <a:buNone/>
              <a:tabLst>
                <a:tab pos="354013" algn="l"/>
              </a:tabLst>
            </a:pPr>
            <a:endParaRPr lang="en-US" sz="1400" dirty="0" smtClean="0"/>
          </a:p>
          <a:p>
            <a:pPr marL="0" indent="0">
              <a:lnSpc>
                <a:spcPct val="150000"/>
              </a:lnSpc>
              <a:buNone/>
              <a:tabLst>
                <a:tab pos="354013" algn="l"/>
              </a:tabLst>
            </a:pPr>
            <a:endParaRPr lang="en-US" sz="1400" dirty="0"/>
          </a:p>
          <a:p>
            <a:pPr marL="0" indent="0">
              <a:lnSpc>
                <a:spcPct val="150000"/>
              </a:lnSpc>
              <a:buNone/>
              <a:tabLst>
                <a:tab pos="354013" algn="l"/>
              </a:tabLst>
            </a:pPr>
            <a:endParaRPr lang="en-US" sz="1400" dirty="0" smtClean="0"/>
          </a:p>
          <a:p>
            <a:pPr marL="0" indent="0">
              <a:lnSpc>
                <a:spcPct val="150000"/>
              </a:lnSpc>
              <a:buNone/>
              <a:tabLst>
                <a:tab pos="354013" algn="l"/>
              </a:tabLst>
            </a:pPr>
            <a:endParaRPr lang="en-US" sz="1400" dirty="0"/>
          </a:p>
          <a:p>
            <a:pPr marL="0" indent="0">
              <a:lnSpc>
                <a:spcPct val="150000"/>
              </a:lnSpc>
              <a:buNone/>
              <a:tabLst>
                <a:tab pos="354013" algn="l"/>
              </a:tabLst>
            </a:pPr>
            <a:endParaRPr lang="en-US" sz="1400" dirty="0" smtClean="0"/>
          </a:p>
          <a:p>
            <a:pPr marL="0" indent="0">
              <a:lnSpc>
                <a:spcPct val="150000"/>
              </a:lnSpc>
              <a:buNone/>
              <a:tabLst>
                <a:tab pos="354013" algn="l"/>
              </a:tabLst>
            </a:pPr>
            <a:endParaRPr lang="en-US" sz="1400" dirty="0" smtClean="0"/>
          </a:p>
          <a:p>
            <a:pPr marL="0" indent="0">
              <a:buNone/>
              <a:tabLst>
                <a:tab pos="715963" algn="l"/>
              </a:tabLst>
            </a:pPr>
            <a:r>
              <a:rPr lang="en-US" sz="1000" dirty="0" smtClean="0"/>
              <a:t>	Image: </a:t>
            </a:r>
            <a:r>
              <a:rPr lang="en-US" sz="1000" i="1" dirty="0" err="1"/>
              <a:t>Macrovector</a:t>
            </a:r>
            <a:r>
              <a:rPr lang="en-US" sz="1000" i="1" dirty="0"/>
              <a:t>/Shutterstock.com</a:t>
            </a:r>
            <a:r>
              <a:rPr lang="en-US" sz="1000" dirty="0"/>
              <a:t>.</a:t>
            </a:r>
            <a:r>
              <a:rPr lang="en-US" sz="1400" dirty="0"/>
              <a:t>	</a:t>
            </a:r>
            <a:endParaRPr lang="en-US" sz="1400" dirty="0" smtClean="0"/>
          </a:p>
          <a:p>
            <a:pPr marL="0" indent="0">
              <a:lnSpc>
                <a:spcPct val="150000"/>
              </a:lnSpc>
              <a:buNone/>
              <a:tabLst>
                <a:tab pos="354013" algn="l"/>
              </a:tabLst>
            </a:pPr>
            <a:r>
              <a:rPr lang="en-GB" sz="1400" dirty="0" smtClean="0"/>
              <a:t>	………………………………………………………………………………………………………………. 	………………………………………………………………………………………………………………. 	…………………………………………………………………………………………………………... </a:t>
            </a:r>
            <a:r>
              <a:rPr lang="en-GB" sz="1400" b="1" dirty="0" smtClean="0"/>
              <a:t>[4]</a:t>
            </a:r>
            <a:endParaRPr lang="en-US" sz="1400" dirty="0"/>
          </a:p>
          <a:p>
            <a:pPr marL="0" indent="0">
              <a:lnSpc>
                <a:spcPct val="150000"/>
              </a:lnSpc>
              <a:buNone/>
            </a:pPr>
            <a:endParaRPr lang="en-GB" sz="1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259632" y="1237322"/>
            <a:ext cx="3216335" cy="3055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8" name="Straight Arrow Connector 27"/>
          <p:cNvCxnSpPr>
            <a:stCxn id="27" idx="0"/>
          </p:cNvCxnSpPr>
          <p:nvPr/>
        </p:nvCxnSpPr>
        <p:spPr>
          <a:xfrm flipH="1" flipV="1">
            <a:off x="5096901" y="707239"/>
            <a:ext cx="859881" cy="6732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1"/>
          </p:cNvCxnSpPr>
          <p:nvPr/>
        </p:nvCxnSpPr>
        <p:spPr>
          <a:xfrm flipH="1" flipV="1">
            <a:off x="4058799" y="967229"/>
            <a:ext cx="2190430" cy="73742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249229" y="1380485"/>
            <a:ext cx="2016224" cy="6483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will ask candidates to answer the question in relation to the performance text they have studied.</a:t>
            </a:r>
            <a:endParaRPr lang="en-GB" sz="1000" dirty="0">
              <a:latin typeface="Arial" panose="020B0604020202020204" pitchFamily="34" charset="0"/>
              <a:cs typeface="Arial" panose="020B0604020202020204" pitchFamily="34" charset="0"/>
            </a:endParaRPr>
          </a:p>
        </p:txBody>
      </p:sp>
      <p:cxnSp>
        <p:nvCxnSpPr>
          <p:cNvPr id="55" name="Straight Arrow Connector 54"/>
          <p:cNvCxnSpPr>
            <a:stCxn id="27" idx="0"/>
          </p:cNvCxnSpPr>
          <p:nvPr/>
        </p:nvCxnSpPr>
        <p:spPr>
          <a:xfrm flipH="1" flipV="1">
            <a:off x="1691680" y="707239"/>
            <a:ext cx="4265102" cy="6732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5277121" y="5064838"/>
            <a:ext cx="1944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and </a:t>
            </a:r>
            <a:r>
              <a:rPr lang="en-GB" sz="1000" dirty="0">
                <a:latin typeface="Arial" panose="020B0604020202020204" pitchFamily="34" charset="0"/>
                <a:cs typeface="Arial" panose="020B0604020202020204" pitchFamily="34" charset="0"/>
              </a:rPr>
              <a:t>is </a:t>
            </a:r>
            <a:r>
              <a:rPr lang="en-GB" sz="1000" dirty="0" smtClean="0">
                <a:latin typeface="Arial" panose="020B0604020202020204" pitchFamily="34" charset="0"/>
                <a:cs typeface="Arial" panose="020B0604020202020204" pitchFamily="34" charset="0"/>
              </a:rPr>
              <a:t>worth 8</a:t>
            </a:r>
            <a:r>
              <a:rPr lang="en-GB" sz="1000" dirty="0">
                <a:latin typeface="Arial" panose="020B0604020202020204" pitchFamily="34" charset="0"/>
                <a:cs typeface="Arial" panose="020B0604020202020204" pitchFamily="34" charset="0"/>
              </a:rPr>
              <a:t>% of the total marks for Section A. </a:t>
            </a:r>
          </a:p>
        </p:txBody>
      </p:sp>
      <p:cxnSp>
        <p:nvCxnSpPr>
          <p:cNvPr id="184" name="Straight Arrow Connector 183"/>
          <p:cNvCxnSpPr/>
          <p:nvPr/>
        </p:nvCxnSpPr>
        <p:spPr>
          <a:xfrm flipV="1">
            <a:off x="7220716" y="5352870"/>
            <a:ext cx="447628" cy="4168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4948669" y="1380485"/>
            <a:ext cx="2016226" cy="2696587"/>
            <a:chOff x="2502056" y="1380485"/>
            <a:chExt cx="2016226" cy="2696587"/>
          </a:xfrm>
        </p:grpSpPr>
        <p:sp>
          <p:nvSpPr>
            <p:cNvPr id="27" name="Rounded Rectangle 26"/>
            <p:cNvSpPr/>
            <p:nvPr/>
          </p:nvSpPr>
          <p:spPr>
            <a:xfrm>
              <a:off x="2502056" y="1380485"/>
              <a:ext cx="2016226" cy="269658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Again, the instruction will be at the start of the sentence. </a:t>
              </a:r>
              <a:r>
                <a:rPr lang="en-GB" sz="1000" dirty="0">
                  <a:latin typeface="Arial" panose="020B0604020202020204" pitchFamily="34" charset="0"/>
                  <a:cs typeface="Arial" panose="020B0604020202020204" pitchFamily="34" charset="0"/>
                </a:rPr>
                <a:t>In questions which assess only AO3, these words </a:t>
              </a:r>
              <a:r>
                <a:rPr lang="en-GB" sz="1000" dirty="0" smtClean="0">
                  <a:latin typeface="Arial" panose="020B0604020202020204" pitchFamily="34" charset="0"/>
                  <a:cs typeface="Arial" panose="020B0604020202020204" pitchFamily="34" charset="0"/>
                </a:rPr>
                <a:t>can include:</a:t>
              </a: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p:txBody>
        </p:sp>
        <p:sp>
          <p:nvSpPr>
            <p:cNvPr id="18" name="TextBox 17"/>
            <p:cNvSpPr txBox="1"/>
            <p:nvPr/>
          </p:nvSpPr>
          <p:spPr>
            <a:xfrm>
              <a:off x="2519717" y="2301840"/>
              <a:ext cx="924293" cy="1631216"/>
            </a:xfrm>
            <a:prstGeom prst="rect">
              <a:avLst/>
            </a:prstGeom>
            <a:noFill/>
          </p:spPr>
          <p:txBody>
            <a:bodyPr wrap="square" rtlCol="0">
              <a:spAutoFit/>
            </a:bodyPr>
            <a:lstStyle/>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List</a:t>
              </a:r>
            </a:p>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Name</a:t>
              </a:r>
              <a:endParaRPr lang="en-US" sz="10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State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Identify</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Give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Select</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Describe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Define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Annotate</a:t>
              </a:r>
            </a:p>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Explain</a:t>
              </a:r>
              <a:endParaRPr lang="en-US" sz="1000" dirty="0">
                <a:solidFill>
                  <a:prstClr val="black"/>
                </a:solidFill>
                <a:latin typeface="Arial" panose="020B0604020202020204" pitchFamily="34" charset="0"/>
                <a:cs typeface="Arial" panose="020B0604020202020204" pitchFamily="34" charset="0"/>
              </a:endParaRPr>
            </a:p>
          </p:txBody>
        </p:sp>
        <p:sp>
          <p:nvSpPr>
            <p:cNvPr id="41" name="TextBox 40"/>
            <p:cNvSpPr txBox="1"/>
            <p:nvPr/>
          </p:nvSpPr>
          <p:spPr>
            <a:xfrm>
              <a:off x="3444010" y="2311712"/>
              <a:ext cx="959615" cy="1477328"/>
            </a:xfrm>
            <a:prstGeom prst="rect">
              <a:avLst/>
            </a:prstGeom>
            <a:noFill/>
          </p:spPr>
          <p:txBody>
            <a:bodyPr wrap="square" rtlCol="0">
              <a:spAutoFit/>
            </a:bodyPr>
            <a:lstStyle/>
            <a:p>
              <a:pPr marL="171450" lvl="0" indent="-171450">
                <a:buFont typeface="Arial" panose="020B0604020202020204" pitchFamily="34" charset="0"/>
                <a:buChar char="•"/>
              </a:pPr>
              <a:r>
                <a:rPr lang="en-US" sz="1000" dirty="0" smtClean="0">
                  <a:solidFill>
                    <a:prstClr val="black"/>
                  </a:solidFill>
                  <a:latin typeface="Arial" panose="020B0604020202020204" pitchFamily="34" charset="0"/>
                  <a:cs typeface="Arial" panose="020B0604020202020204" pitchFamily="34" charset="0"/>
                </a:rPr>
                <a:t>Compare</a:t>
              </a:r>
              <a:endParaRPr lang="en-US" sz="10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Contrast</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How could</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Explore</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Discuss</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To what extent</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Justify </a:t>
              </a:r>
            </a:p>
            <a:p>
              <a:pPr marL="171450" lvl="0" indent="-171450">
                <a:buFont typeface="Arial" panose="020B0604020202020204" pitchFamily="34" charset="0"/>
                <a:buChar char="•"/>
              </a:pPr>
              <a:r>
                <a:rPr lang="en-US" sz="1000" dirty="0">
                  <a:solidFill>
                    <a:prstClr val="black"/>
                  </a:solidFill>
                  <a:latin typeface="Arial" panose="020B0604020202020204" pitchFamily="34" charset="0"/>
                  <a:cs typeface="Arial" panose="020B0604020202020204" pitchFamily="34" charset="0"/>
                </a:rPr>
                <a:t>Assess</a:t>
              </a:r>
              <a:endParaRPr lang="en-GB" sz="1000" dirty="0">
                <a:solidFill>
                  <a:prstClr val="black"/>
                </a:solidFill>
                <a:latin typeface="Arial" panose="020B0604020202020204" pitchFamily="34" charset="0"/>
                <a:cs typeface="Arial" panose="020B0604020202020204" pitchFamily="34" charset="0"/>
              </a:endParaRPr>
            </a:p>
          </p:txBody>
        </p:sp>
      </p:grpSp>
      <p:cxnSp>
        <p:nvCxnSpPr>
          <p:cNvPr id="56" name="Straight Arrow Connector 55"/>
          <p:cNvCxnSpPr>
            <a:stCxn id="57" idx="1"/>
          </p:cNvCxnSpPr>
          <p:nvPr/>
        </p:nvCxnSpPr>
        <p:spPr>
          <a:xfrm flipH="1" flipV="1">
            <a:off x="4058800" y="2239708"/>
            <a:ext cx="2393728" cy="24860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89" name="Rounded Rectangle 88"/>
          <p:cNvSpPr/>
          <p:nvPr/>
        </p:nvSpPr>
        <p:spPr>
          <a:xfrm>
            <a:off x="851575" y="4606959"/>
            <a:ext cx="2016224" cy="1244482"/>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t>
            </a:r>
            <a:r>
              <a:rPr lang="en-GB" sz="1000" dirty="0">
                <a:latin typeface="Arial" panose="020B0604020202020204" pitchFamily="34" charset="0"/>
                <a:cs typeface="Arial" panose="020B0604020202020204" pitchFamily="34" charset="0"/>
              </a:rPr>
              <a:t>need </a:t>
            </a:r>
            <a:r>
              <a:rPr lang="en-GB" sz="1000" dirty="0" smtClean="0">
                <a:latin typeface="Arial" panose="020B0604020202020204" pitchFamily="34" charset="0"/>
                <a:cs typeface="Arial" panose="020B0604020202020204" pitchFamily="34" charset="0"/>
              </a:rPr>
              <a:t>to write their answers in the space provided.</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Where stimulus is provided for a question these lines may be on the next page.</a:t>
            </a:r>
          </a:p>
        </p:txBody>
      </p:sp>
      <p:cxnSp>
        <p:nvCxnSpPr>
          <p:cNvPr id="90" name="Straight Arrow Connector 89"/>
          <p:cNvCxnSpPr>
            <a:stCxn id="89" idx="3"/>
          </p:cNvCxnSpPr>
          <p:nvPr/>
        </p:nvCxnSpPr>
        <p:spPr>
          <a:xfrm flipV="1">
            <a:off x="2867799" y="5064838"/>
            <a:ext cx="1056018" cy="1643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30" idx="1"/>
          </p:cNvCxnSpPr>
          <p:nvPr/>
        </p:nvCxnSpPr>
        <p:spPr>
          <a:xfrm flipH="1" flipV="1">
            <a:off x="4139953" y="3292355"/>
            <a:ext cx="1913896" cy="68039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6053849" y="3292354"/>
            <a:ext cx="2016224" cy="136078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b="1" i="1" dirty="0" smtClean="0">
                <a:latin typeface="Arial" panose="020B0604020202020204" pitchFamily="34" charset="0"/>
                <a:cs typeface="Arial" panose="020B0604020202020204" pitchFamily="34" charset="0"/>
              </a:rPr>
              <a:t>This image is not representative of the images in the SAM or of the potential images  for assessment.</a:t>
            </a:r>
          </a:p>
          <a:p>
            <a:r>
              <a:rPr lang="en-GB" sz="1000" dirty="0" smtClean="0">
                <a:latin typeface="Arial" panose="020B0604020202020204" pitchFamily="34" charset="0"/>
                <a:cs typeface="Arial" panose="020B0604020202020204" pitchFamily="34" charset="0"/>
              </a:rPr>
              <a:t>This is just to indicate the location of the images in the paper.</a:t>
            </a:r>
            <a:endParaRPr lang="en-GB" sz="1000" dirty="0">
              <a:latin typeface="Arial" panose="020B0604020202020204" pitchFamily="34" charset="0"/>
              <a:cs typeface="Arial" panose="020B0604020202020204" pitchFamily="34" charset="0"/>
            </a:endParaRPr>
          </a:p>
        </p:txBody>
      </p:sp>
      <p:sp>
        <p:nvSpPr>
          <p:cNvPr id="57" name="Rounded Rectangle 56"/>
          <p:cNvSpPr/>
          <p:nvPr/>
        </p:nvSpPr>
        <p:spPr>
          <a:xfrm>
            <a:off x="6452528" y="2132856"/>
            <a:ext cx="2016224" cy="71091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with stimuli can vary in length and number of marks, and can appear anywhere in Section A.</a:t>
            </a:r>
            <a:endParaRPr lang="en-GB" sz="1000" dirty="0">
              <a:latin typeface="Arial" panose="020B0604020202020204" pitchFamily="34" charset="0"/>
              <a:cs typeface="Arial" panose="020B0604020202020204" pitchFamily="34" charset="0"/>
            </a:endParaRPr>
          </a:p>
        </p:txBody>
      </p:sp>
      <p:cxnSp>
        <p:nvCxnSpPr>
          <p:cNvPr id="31" name="Straight Arrow Connector 30"/>
          <p:cNvCxnSpPr>
            <a:stCxn id="32" idx="1"/>
          </p:cNvCxnSpPr>
          <p:nvPr/>
        </p:nvCxnSpPr>
        <p:spPr>
          <a:xfrm flipH="1" flipV="1">
            <a:off x="4139954" y="2728780"/>
            <a:ext cx="2178908" cy="52617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6318862" y="2936895"/>
            <a:ext cx="2016224" cy="63612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Where images are provided, they will be printed in colour where it is deemed necessary</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327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fade">
                                      <p:cBhvr>
                                        <p:cTn id="50" dur="500"/>
                                        <p:tgtEl>
                                          <p:spTgt spid="89"/>
                                        </p:tgtEl>
                                      </p:cBhvr>
                                    </p:animEffect>
                                  </p:childTnLst>
                                  <p:subTnLst>
                                    <p:set>
                                      <p:cBhvr override="childStyle">
                                        <p:cTn dur="1" fill="hold" display="0" masterRel="nextClick" afterEffect="1"/>
                                        <p:tgtEl>
                                          <p:spTgt spid="89"/>
                                        </p:tgtEl>
                                        <p:attrNameLst>
                                          <p:attrName>style.visibility</p:attrName>
                                        </p:attrNameLst>
                                      </p:cBhvr>
                                      <p:to>
                                        <p:strVal val="hidden"/>
                                      </p:to>
                                    </p:set>
                                  </p:subTnLst>
                                </p:cTn>
                              </p:par>
                              <p:par>
                                <p:cTn id="51" presetID="10" presetClass="entr" presetSubtype="0" fill="hold" nodeType="with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fade">
                                      <p:cBhvr>
                                        <p:cTn id="53" dur="500"/>
                                        <p:tgtEl>
                                          <p:spTgt spid="90"/>
                                        </p:tgtEl>
                                      </p:cBhvr>
                                    </p:animEffect>
                                  </p:childTnLst>
                                  <p:subTnLst>
                                    <p:set>
                                      <p:cBhvr override="childStyle">
                                        <p:cTn dur="1" fill="hold" display="0" masterRel="nextClick" afterEffect="1"/>
                                        <p:tgtEl>
                                          <p:spTgt spid="90"/>
                                        </p:tgtEl>
                                        <p:attrNameLst>
                                          <p:attrName>style.visibility</p:attrName>
                                        </p:attrNameLst>
                                      </p:cBhvr>
                                      <p:to>
                                        <p:strVal val="hidden"/>
                                      </p:to>
                                    </p:set>
                                  </p:sub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75"/>
                                        </p:tgtEl>
                                        <p:attrNameLst>
                                          <p:attrName>style.visibility</p:attrName>
                                        </p:attrNameLst>
                                      </p:cBhvr>
                                      <p:to>
                                        <p:strVal val="visible"/>
                                      </p:to>
                                    </p:set>
                                    <p:animEffect transition="in" filter="fade">
                                      <p:cBhvr>
                                        <p:cTn id="58"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59" presetID="10" presetClass="entr" presetSubtype="0" fill="hold" nodeType="withEffect">
                                  <p:stCondLst>
                                    <p:cond delay="0"/>
                                  </p:stCondLst>
                                  <p:childTnLst>
                                    <p:set>
                                      <p:cBhvr>
                                        <p:cTn id="60" dur="1" fill="hold">
                                          <p:stCondLst>
                                            <p:cond delay="0"/>
                                          </p:stCondLst>
                                        </p:cTn>
                                        <p:tgtEl>
                                          <p:spTgt spid="184"/>
                                        </p:tgtEl>
                                        <p:attrNameLst>
                                          <p:attrName>style.visibility</p:attrName>
                                        </p:attrNameLst>
                                      </p:cBhvr>
                                      <p:to>
                                        <p:strVal val="visible"/>
                                      </p:to>
                                    </p:set>
                                    <p:animEffect transition="in" filter="fade">
                                      <p:cBhvr>
                                        <p:cTn id="61"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175" grpId="0" animBg="1"/>
      <p:bldP spid="89" grpId="0" animBg="1"/>
      <p:bldP spid="30" grpId="0" animBg="1"/>
      <p:bldP spid="57"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182334516"/>
              </p:ext>
            </p:extLst>
          </p:nvPr>
        </p:nvGraphicFramePr>
        <p:xfrm>
          <a:off x="803656" y="2958095"/>
          <a:ext cx="6096000" cy="2215614"/>
        </p:xfrm>
        <a:graphic>
          <a:graphicData uri="http://schemas.openxmlformats.org/drawingml/2006/table">
            <a:tbl>
              <a:tblPr firstRow="1" bandRow="1">
                <a:tableStyleId>{5940675A-B579-460E-94D1-54222C63F5DA}</a:tableStyleId>
              </a:tblPr>
              <a:tblGrid>
                <a:gridCol w="3048000"/>
                <a:gridCol w="3048000"/>
              </a:tblGrid>
              <a:tr h="326889">
                <a:tc>
                  <a:txBody>
                    <a:bodyPr/>
                    <a:lstStyle/>
                    <a:p>
                      <a:pPr algn="ctr"/>
                      <a:r>
                        <a:rPr lang="en-GB" sz="1400" dirty="0" smtClean="0"/>
                        <a:t>Use of Voice</a:t>
                      </a:r>
                      <a:endParaRPr lang="en-GB" sz="1400" dirty="0"/>
                    </a:p>
                  </a:txBody>
                  <a:tcPr/>
                </a:tc>
                <a:tc>
                  <a:txBody>
                    <a:bodyPr/>
                    <a:lstStyle/>
                    <a:p>
                      <a:pPr algn="ctr"/>
                      <a:r>
                        <a:rPr lang="en-GB" sz="1400" kern="1200" dirty="0" smtClean="0">
                          <a:solidFill>
                            <a:schemeClr val="tx1"/>
                          </a:solidFill>
                          <a:latin typeface="+mn-lt"/>
                          <a:ea typeface="+mn-ea"/>
                          <a:cs typeface="+mn-cs"/>
                        </a:rPr>
                        <a:t>Justification</a:t>
                      </a:r>
                      <a:endParaRPr lang="en-GB" sz="1400" kern="1200" dirty="0">
                        <a:solidFill>
                          <a:schemeClr val="tx1"/>
                        </a:solidFill>
                        <a:latin typeface="+mn-lt"/>
                        <a:ea typeface="+mn-ea"/>
                        <a:cs typeface="+mn-cs"/>
                      </a:endParaRPr>
                    </a:p>
                  </a:txBody>
                  <a:tcPr/>
                </a:tc>
              </a:tr>
              <a:tr h="629575">
                <a:tc>
                  <a:txBody>
                    <a:bodyPr/>
                    <a:lstStyle/>
                    <a:p>
                      <a:endParaRPr lang="en-GB" dirty="0"/>
                    </a:p>
                  </a:txBody>
                  <a:tcPr/>
                </a:tc>
                <a:tc>
                  <a:txBody>
                    <a:bodyPr/>
                    <a:lstStyle/>
                    <a:p>
                      <a:endParaRPr lang="en-GB"/>
                    </a:p>
                  </a:txBody>
                  <a:tcPr/>
                </a:tc>
              </a:tr>
              <a:tr h="629575">
                <a:tc>
                  <a:txBody>
                    <a:bodyPr/>
                    <a:lstStyle/>
                    <a:p>
                      <a:endParaRPr lang="en-GB"/>
                    </a:p>
                  </a:txBody>
                  <a:tcPr/>
                </a:tc>
                <a:tc>
                  <a:txBody>
                    <a:bodyPr/>
                    <a:lstStyle/>
                    <a:p>
                      <a:endParaRPr lang="en-GB"/>
                    </a:p>
                  </a:txBody>
                  <a:tcPr/>
                </a:tc>
              </a:tr>
              <a:tr h="629575">
                <a:tc>
                  <a:txBody>
                    <a:bodyPr/>
                    <a:lstStyle/>
                    <a:p>
                      <a:endParaRPr lang="en-GB" dirty="0"/>
                    </a:p>
                  </a:txBody>
                  <a:tcPr/>
                </a:tc>
                <a:tc>
                  <a:txBody>
                    <a:bodyPr/>
                    <a:lstStyle/>
                    <a:p>
                      <a:endParaRPr lang="en-GB" dirty="0"/>
                    </a:p>
                  </a:txBody>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606662411"/>
              </p:ext>
            </p:extLst>
          </p:nvPr>
        </p:nvGraphicFramePr>
        <p:xfrm>
          <a:off x="539552" y="908720"/>
          <a:ext cx="7560840" cy="1219200"/>
        </p:xfrm>
        <a:graphic>
          <a:graphicData uri="http://schemas.openxmlformats.org/drawingml/2006/table">
            <a:tbl>
              <a:tblPr firstRow="1" bandRow="1">
                <a:tableStyleId>{2D5ABB26-0587-4C30-8999-92F81FD0307C}</a:tableStyleId>
              </a:tblPr>
              <a:tblGrid>
                <a:gridCol w="1890210"/>
                <a:gridCol w="1890210"/>
                <a:gridCol w="1890210"/>
                <a:gridCol w="1890210"/>
              </a:tblGrid>
              <a:tr h="288000">
                <a:tc>
                  <a:txBody>
                    <a:bodyPr/>
                    <a:lstStyle/>
                    <a:p>
                      <a:r>
                        <a:rPr lang="en-US" sz="1400" b="1" i="1" dirty="0" smtClean="0"/>
                        <a:t>Blood Brothers </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Mrs Lyons </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i="1" dirty="0" smtClean="0"/>
                        <a:t>Death of a Salesman </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Linda </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8000">
                <a:tc>
                  <a:txBody>
                    <a:bodyPr/>
                    <a:lstStyle/>
                    <a:p>
                      <a:r>
                        <a:rPr lang="en-US" sz="1400" b="1" i="1" dirty="0" smtClean="0"/>
                        <a:t>Find Me</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Jean</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i="1" dirty="0" smtClean="0"/>
                        <a:t>Gizmo </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Bernice </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8000">
                <a:tc>
                  <a:txBody>
                    <a:bodyPr/>
                    <a:lstStyle/>
                    <a:p>
                      <a:r>
                        <a:rPr lang="en-US" sz="1400" b="1" i="1" dirty="0" err="1" smtClean="0"/>
                        <a:t>Kindertransport</a:t>
                      </a:r>
                      <a:r>
                        <a:rPr lang="en-US" sz="1400" b="1" i="1" dirty="0" smtClean="0"/>
                        <a:t> </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Faith </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i="1" dirty="0" smtClean="0"/>
                        <a:t>Missing Dan Nolan </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Greg </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8000">
                <a:tc>
                  <a:txBody>
                    <a:bodyPr/>
                    <a:lstStyle/>
                    <a:p>
                      <a:r>
                        <a:rPr lang="en-US" sz="1400" b="1" i="1" dirty="0" err="1" smtClean="0"/>
                        <a:t>Misterman</a:t>
                      </a:r>
                      <a:r>
                        <a:rPr lang="en-US" sz="1400" b="1" i="1" dirty="0" smtClean="0"/>
                        <a:t> </a:t>
                      </a:r>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Mrs Cleary </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400" b="1" i="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 name="Content Placeholder 2"/>
          <p:cNvSpPr>
            <a:spLocks noGrp="1"/>
          </p:cNvSpPr>
          <p:nvPr>
            <p:ph idx="1"/>
          </p:nvPr>
        </p:nvSpPr>
        <p:spPr>
          <a:xfrm>
            <a:off x="457200" y="476672"/>
            <a:ext cx="7145132" cy="5649491"/>
          </a:xfrm>
        </p:spPr>
        <p:txBody>
          <a:bodyPr>
            <a:normAutofit/>
          </a:bodyPr>
          <a:lstStyle/>
          <a:p>
            <a:pPr>
              <a:buFont typeface="+mj-lt"/>
              <a:buAutoNum type="arabicPeriod" startAt="3"/>
            </a:pPr>
            <a:r>
              <a:rPr lang="en-US" sz="1400" dirty="0" smtClean="0"/>
              <a:t>Select </a:t>
            </a:r>
            <a:r>
              <a:rPr lang="en-US" sz="1400" dirty="0"/>
              <a:t>the character from the performance text you have studied: </a:t>
            </a:r>
            <a:endParaRPr lang="en-US" sz="1400" dirty="0" smtClean="0"/>
          </a:p>
          <a:p>
            <a:pPr marL="0" indent="0">
              <a:buNone/>
            </a:pPr>
            <a:endParaRPr lang="en-US" sz="1400" dirty="0"/>
          </a:p>
          <a:p>
            <a:pPr marL="0" indent="0">
              <a:buNone/>
            </a:pPr>
            <a:endParaRPr lang="en-US" sz="1400" dirty="0" smtClean="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r>
              <a:rPr lang="en-US" sz="1400" dirty="0" smtClean="0"/>
              <a:t>Complete </a:t>
            </a:r>
            <a:r>
              <a:rPr lang="en-US" sz="1400" dirty="0"/>
              <a:t>the table below by listing </a:t>
            </a:r>
            <a:r>
              <a:rPr lang="en-US" sz="1400" b="1" dirty="0"/>
              <a:t>three</a:t>
            </a:r>
            <a:r>
              <a:rPr lang="en-US" sz="1400" dirty="0"/>
              <a:t> ways in which an actor could use their voice to portray this character. Justify your choices with examples from the performance text you have studied. </a:t>
            </a:r>
            <a:endParaRPr lang="en-US" sz="1400" dirty="0" smtClean="0"/>
          </a:p>
          <a:p>
            <a:pPr>
              <a:buFont typeface="+mj-lt"/>
              <a:buAutoNum type="arabicPeriod" startAt="3"/>
            </a:pPr>
            <a:endParaRPr lang="en-US" sz="1400" dirty="0" smtClean="0"/>
          </a:p>
          <a:p>
            <a:pPr marL="0" indent="0">
              <a:lnSpc>
                <a:spcPct val="150000"/>
              </a:lnSpc>
              <a:buNone/>
              <a:tabLst>
                <a:tab pos="354013" algn="l"/>
              </a:tabLst>
            </a:pPr>
            <a:endParaRPr lang="en-GB" sz="1400" b="1" dirty="0" smtClean="0"/>
          </a:p>
          <a:p>
            <a:pPr marL="0" indent="0">
              <a:lnSpc>
                <a:spcPct val="150000"/>
              </a:lnSpc>
              <a:buNone/>
              <a:tabLst>
                <a:tab pos="354013" algn="l"/>
              </a:tabLst>
            </a:pPr>
            <a:endParaRPr lang="en-GB" sz="1400" b="1" dirty="0" smtClean="0"/>
          </a:p>
          <a:p>
            <a:pPr marL="0" indent="0">
              <a:lnSpc>
                <a:spcPct val="150000"/>
              </a:lnSpc>
              <a:buNone/>
              <a:tabLst>
                <a:tab pos="354013" algn="l"/>
              </a:tabLst>
            </a:pPr>
            <a:endParaRPr lang="en-GB" sz="1400" b="1" dirty="0"/>
          </a:p>
          <a:p>
            <a:pPr marL="0" indent="0">
              <a:lnSpc>
                <a:spcPct val="150000"/>
              </a:lnSpc>
              <a:buNone/>
              <a:tabLst>
                <a:tab pos="354013" algn="l"/>
              </a:tabLst>
            </a:pPr>
            <a:endParaRPr lang="en-GB" sz="1400" b="1" dirty="0" smtClean="0"/>
          </a:p>
          <a:p>
            <a:pPr marL="0" indent="0">
              <a:lnSpc>
                <a:spcPct val="150000"/>
              </a:lnSpc>
              <a:buNone/>
              <a:tabLst>
                <a:tab pos="354013" algn="l"/>
              </a:tabLst>
            </a:pPr>
            <a:endParaRPr lang="en-GB" sz="1400" b="1" dirty="0"/>
          </a:p>
          <a:p>
            <a:pPr marL="0" indent="0" algn="r">
              <a:lnSpc>
                <a:spcPct val="150000"/>
              </a:lnSpc>
              <a:buNone/>
              <a:tabLst>
                <a:tab pos="354013" algn="l"/>
              </a:tabLst>
            </a:pPr>
            <a:r>
              <a:rPr lang="en-GB" sz="1400" b="1" dirty="0" smtClean="0"/>
              <a:t>[6]</a:t>
            </a:r>
            <a:endParaRPr lang="en-US" sz="1400" dirty="0"/>
          </a:p>
          <a:p>
            <a:pPr marL="0" indent="0">
              <a:lnSpc>
                <a:spcPct val="150000"/>
              </a:lnSpc>
              <a:buNone/>
            </a:pPr>
            <a:endParaRPr lang="en-GB" sz="1400" dirty="0"/>
          </a:p>
        </p:txBody>
      </p:sp>
      <p:cxnSp>
        <p:nvCxnSpPr>
          <p:cNvPr id="45" name="Straight Arrow Connector 44"/>
          <p:cNvCxnSpPr>
            <a:stCxn id="47" idx="1"/>
          </p:cNvCxnSpPr>
          <p:nvPr/>
        </p:nvCxnSpPr>
        <p:spPr>
          <a:xfrm flipH="1" flipV="1">
            <a:off x="3635896" y="836715"/>
            <a:ext cx="2958324" cy="89521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594220" y="1124744"/>
            <a:ext cx="2016224" cy="121437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there is set text specific information, questions may appear after the options are listed. This is to ensure that the question is clearer on the page for candidates to answer.</a:t>
            </a:r>
            <a:endParaRPr lang="en-GB" sz="1000" dirty="0">
              <a:latin typeface="Arial" panose="020B0604020202020204" pitchFamily="34" charset="0"/>
              <a:cs typeface="Arial" panose="020B0604020202020204" pitchFamily="34" charset="0"/>
            </a:endParaRPr>
          </a:p>
        </p:txBody>
      </p:sp>
      <p:sp>
        <p:nvSpPr>
          <p:cNvPr id="175" name="Rounded Rectangle 174"/>
          <p:cNvSpPr/>
          <p:nvPr/>
        </p:nvSpPr>
        <p:spPr>
          <a:xfrm>
            <a:off x="6825977" y="3887053"/>
            <a:ext cx="1944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and </a:t>
            </a:r>
            <a:r>
              <a:rPr lang="en-GB" sz="1000" dirty="0">
                <a:latin typeface="Arial" panose="020B0604020202020204" pitchFamily="34" charset="0"/>
                <a:cs typeface="Arial" panose="020B0604020202020204" pitchFamily="34" charset="0"/>
              </a:rPr>
              <a:t>is </a:t>
            </a:r>
            <a:r>
              <a:rPr lang="en-GB" sz="1000" dirty="0" smtClean="0">
                <a:latin typeface="Arial" panose="020B0604020202020204" pitchFamily="34" charset="0"/>
                <a:cs typeface="Arial" panose="020B0604020202020204" pitchFamily="34" charset="0"/>
              </a:rPr>
              <a:t>worth 12% </a:t>
            </a:r>
            <a:r>
              <a:rPr lang="en-GB" sz="1000" dirty="0">
                <a:latin typeface="Arial" panose="020B0604020202020204" pitchFamily="34" charset="0"/>
                <a:cs typeface="Arial" panose="020B0604020202020204" pitchFamily="34" charset="0"/>
              </a:rPr>
              <a:t>of the total marks for Section A. </a:t>
            </a:r>
          </a:p>
        </p:txBody>
      </p:sp>
      <p:cxnSp>
        <p:nvCxnSpPr>
          <p:cNvPr id="184" name="Straight Arrow Connector 183"/>
          <p:cNvCxnSpPr>
            <a:stCxn id="175" idx="2"/>
          </p:cNvCxnSpPr>
          <p:nvPr/>
        </p:nvCxnSpPr>
        <p:spPr>
          <a:xfrm flipH="1">
            <a:off x="7446219" y="4463117"/>
            <a:ext cx="351866" cy="57831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7" idx="1"/>
          </p:cNvCxnSpPr>
          <p:nvPr/>
        </p:nvCxnSpPr>
        <p:spPr>
          <a:xfrm flipH="1" flipV="1">
            <a:off x="5292080" y="1844824"/>
            <a:ext cx="1146027" cy="11998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7" name="Rounded Rectangle 56"/>
          <p:cNvSpPr/>
          <p:nvPr/>
        </p:nvSpPr>
        <p:spPr>
          <a:xfrm>
            <a:off x="6438107" y="2636496"/>
            <a:ext cx="2016224" cy="8163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there are specific options from the </a:t>
            </a:r>
            <a:r>
              <a:rPr lang="en-GB" sz="1000" dirty="0">
                <a:latin typeface="Arial" panose="020B0604020202020204" pitchFamily="34" charset="0"/>
                <a:cs typeface="Arial" panose="020B0604020202020204" pitchFamily="34" charset="0"/>
              </a:rPr>
              <a:t>set text in </a:t>
            </a:r>
            <a:r>
              <a:rPr lang="en-GB" sz="1000" dirty="0" smtClean="0">
                <a:latin typeface="Arial" panose="020B0604020202020204" pitchFamily="34" charset="0"/>
                <a:cs typeface="Arial" panose="020B0604020202020204" pitchFamily="34" charset="0"/>
              </a:rPr>
              <a:t>the question, the name of the play will be in </a:t>
            </a:r>
            <a:r>
              <a:rPr lang="en-GB" sz="1000" b="1" dirty="0" smtClean="0">
                <a:latin typeface="Arial" panose="020B0604020202020204" pitchFamily="34" charset="0"/>
                <a:cs typeface="Arial" panose="020B0604020202020204" pitchFamily="34" charset="0"/>
              </a:rPr>
              <a:t>bold</a:t>
            </a:r>
            <a:r>
              <a:rPr lang="en-GB" sz="1000" dirty="0" smtClean="0">
                <a:latin typeface="Arial" panose="020B0604020202020204" pitchFamily="34" charset="0"/>
                <a:cs typeface="Arial" panose="020B0604020202020204" pitchFamily="34" charset="0"/>
              </a:rPr>
              <a:t> and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59" name="Straight Arrow Connector 58"/>
          <p:cNvCxnSpPr>
            <a:stCxn id="57" idx="1"/>
          </p:cNvCxnSpPr>
          <p:nvPr/>
        </p:nvCxnSpPr>
        <p:spPr>
          <a:xfrm flipH="1" flipV="1">
            <a:off x="1907704" y="1484784"/>
            <a:ext cx="4530403" cy="155989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3" name="Rounded Rectangle 72"/>
          <p:cNvSpPr/>
          <p:nvPr/>
        </p:nvSpPr>
        <p:spPr>
          <a:xfrm>
            <a:off x="6917757" y="5512305"/>
            <a:ext cx="1872208" cy="60663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 6 mark question is worth 3% towards the </a:t>
            </a:r>
            <a:r>
              <a:rPr lang="en-GB" sz="1000" dirty="0">
                <a:latin typeface="Arial" panose="020B0604020202020204" pitchFamily="34" charset="0"/>
                <a:cs typeface="Arial" panose="020B0604020202020204" pitchFamily="34" charset="0"/>
              </a:rPr>
              <a:t>overall </a:t>
            </a:r>
            <a:r>
              <a:rPr lang="en-GB" sz="1000" dirty="0" smtClean="0">
                <a:latin typeface="Arial" panose="020B0604020202020204" pitchFamily="34" charset="0"/>
                <a:cs typeface="Arial" panose="020B0604020202020204" pitchFamily="34" charset="0"/>
              </a:rPr>
              <a:t>qualification.</a:t>
            </a:r>
            <a:endParaRPr lang="en-GB" sz="1000" dirty="0">
              <a:latin typeface="Arial" panose="020B0604020202020204" pitchFamily="34" charset="0"/>
              <a:cs typeface="Arial" panose="020B0604020202020204" pitchFamily="34" charset="0"/>
            </a:endParaRPr>
          </a:p>
        </p:txBody>
      </p:sp>
      <p:cxnSp>
        <p:nvCxnSpPr>
          <p:cNvPr id="74" name="Straight Arrow Connector 73"/>
          <p:cNvCxnSpPr>
            <a:stCxn id="73" idx="0"/>
          </p:cNvCxnSpPr>
          <p:nvPr/>
        </p:nvCxnSpPr>
        <p:spPr>
          <a:xfrm flipH="1" flipV="1">
            <a:off x="7585112" y="5319750"/>
            <a:ext cx="268749" cy="19255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89" name="Rounded Rectangle 88"/>
          <p:cNvSpPr/>
          <p:nvPr/>
        </p:nvSpPr>
        <p:spPr>
          <a:xfrm>
            <a:off x="251520" y="5416028"/>
            <a:ext cx="2016224" cy="60526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space provided for candidates will match the requirements of the question. </a:t>
            </a:r>
          </a:p>
        </p:txBody>
      </p:sp>
      <p:cxnSp>
        <p:nvCxnSpPr>
          <p:cNvPr id="90" name="Straight Arrow Connector 89"/>
          <p:cNvCxnSpPr>
            <a:stCxn id="89" idx="0"/>
          </p:cNvCxnSpPr>
          <p:nvPr/>
        </p:nvCxnSpPr>
        <p:spPr>
          <a:xfrm flipV="1">
            <a:off x="1259632" y="4432330"/>
            <a:ext cx="1008112" cy="98369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7" idx="1"/>
          </p:cNvCxnSpPr>
          <p:nvPr/>
        </p:nvCxnSpPr>
        <p:spPr>
          <a:xfrm flipH="1">
            <a:off x="3788296" y="1731929"/>
            <a:ext cx="2805924" cy="60718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9" idx="0"/>
          </p:cNvCxnSpPr>
          <p:nvPr/>
        </p:nvCxnSpPr>
        <p:spPr>
          <a:xfrm flipH="1" flipV="1">
            <a:off x="5552656" y="4798884"/>
            <a:ext cx="356989" cy="71342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4901533" y="5512305"/>
            <a:ext cx="2016224" cy="8698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Questions with </a:t>
            </a:r>
            <a:r>
              <a:rPr lang="en-GB" sz="1000" dirty="0" smtClean="0">
                <a:latin typeface="Arial" panose="020B0604020202020204" pitchFamily="34" charset="0"/>
                <a:cs typeface="Arial" panose="020B0604020202020204" pitchFamily="34" charset="0"/>
              </a:rPr>
              <a:t>a table can </a:t>
            </a:r>
            <a:r>
              <a:rPr lang="en-GB" sz="1000" dirty="0">
                <a:latin typeface="Arial" panose="020B0604020202020204" pitchFamily="34" charset="0"/>
                <a:cs typeface="Arial" panose="020B0604020202020204" pitchFamily="34" charset="0"/>
              </a:rPr>
              <a:t>vary in length and number of </a:t>
            </a:r>
            <a:r>
              <a:rPr lang="en-GB" sz="1000" dirty="0" smtClean="0">
                <a:latin typeface="Arial" panose="020B0604020202020204" pitchFamily="34" charset="0"/>
                <a:cs typeface="Arial" panose="020B0604020202020204" pitchFamily="34" charset="0"/>
              </a:rPr>
              <a:t>marks, </a:t>
            </a:r>
            <a:r>
              <a:rPr lang="en-GB" sz="1000" dirty="0">
                <a:latin typeface="Arial" panose="020B0604020202020204" pitchFamily="34" charset="0"/>
                <a:cs typeface="Arial" panose="020B0604020202020204" pitchFamily="34" charset="0"/>
              </a:rPr>
              <a:t>and can appear anywhere in Section A.</a:t>
            </a:r>
          </a:p>
        </p:txBody>
      </p:sp>
      <p:cxnSp>
        <p:nvCxnSpPr>
          <p:cNvPr id="46" name="Straight Arrow Connector 45"/>
          <p:cNvCxnSpPr>
            <a:stCxn id="50" idx="0"/>
          </p:cNvCxnSpPr>
          <p:nvPr/>
        </p:nvCxnSpPr>
        <p:spPr>
          <a:xfrm flipH="1" flipV="1">
            <a:off x="2555776" y="3645026"/>
            <a:ext cx="1147508" cy="174113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0" name="Rounded Rectangle 49"/>
          <p:cNvSpPr/>
          <p:nvPr/>
        </p:nvSpPr>
        <p:spPr>
          <a:xfrm>
            <a:off x="2695172" y="5386156"/>
            <a:ext cx="2016224" cy="12111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in this table, candidates should write three ways voice can be used, and justify each one. Three rows have been provided underneath each column to fit this requirement.</a:t>
            </a:r>
          </a:p>
        </p:txBody>
      </p:sp>
      <p:cxnSp>
        <p:nvCxnSpPr>
          <p:cNvPr id="58" name="Straight Arrow Connector 57"/>
          <p:cNvCxnSpPr>
            <a:stCxn id="50" idx="0"/>
          </p:cNvCxnSpPr>
          <p:nvPr/>
        </p:nvCxnSpPr>
        <p:spPr>
          <a:xfrm flipH="1" flipV="1">
            <a:off x="2555776" y="4254626"/>
            <a:ext cx="1147508" cy="113153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50" idx="0"/>
          </p:cNvCxnSpPr>
          <p:nvPr/>
        </p:nvCxnSpPr>
        <p:spPr>
          <a:xfrm flipH="1" flipV="1">
            <a:off x="2555776" y="4744194"/>
            <a:ext cx="1147508" cy="6419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0" idx="0"/>
          </p:cNvCxnSpPr>
          <p:nvPr/>
        </p:nvCxnSpPr>
        <p:spPr>
          <a:xfrm flipV="1">
            <a:off x="3703284" y="3645026"/>
            <a:ext cx="1198249" cy="174113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0" idx="0"/>
          </p:cNvCxnSpPr>
          <p:nvPr/>
        </p:nvCxnSpPr>
        <p:spPr>
          <a:xfrm flipV="1">
            <a:off x="3703284" y="4254626"/>
            <a:ext cx="1198249" cy="113153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0" idx="0"/>
          </p:cNvCxnSpPr>
          <p:nvPr/>
        </p:nvCxnSpPr>
        <p:spPr>
          <a:xfrm flipV="1">
            <a:off x="3703284" y="4869162"/>
            <a:ext cx="1198249" cy="51699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226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22" presetID="10" presetClass="entr" presetSubtype="0"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subTnLst>
                                    <p:set>
                                      <p:cBhvr override="childStyle">
                                        <p:cTn dur="1" fill="hold" display="0" masterRel="nextClick" afterEffect="1"/>
                                        <p:tgtEl>
                                          <p:spTgt spid="59"/>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9"/>
                                        </p:tgtEl>
                                        <p:attrNameLst>
                                          <p:attrName>style.visibility</p:attrName>
                                        </p:attrNameLst>
                                      </p:cBhvr>
                                      <p:to>
                                        <p:strVal val="visible"/>
                                      </p:to>
                                    </p:set>
                                    <p:animEffect transition="in" filter="fade">
                                      <p:cBhvr>
                                        <p:cTn id="29" dur="500"/>
                                        <p:tgtEl>
                                          <p:spTgt spid="89"/>
                                        </p:tgtEl>
                                      </p:cBhvr>
                                    </p:animEffect>
                                  </p:childTnLst>
                                  <p:subTnLst>
                                    <p:set>
                                      <p:cBhvr override="childStyle">
                                        <p:cTn dur="1" fill="hold" display="0" masterRel="nextClick" afterEffect="1"/>
                                        <p:tgtEl>
                                          <p:spTgt spid="89"/>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fade">
                                      <p:cBhvr>
                                        <p:cTn id="32" dur="500"/>
                                        <p:tgtEl>
                                          <p:spTgt spid="90"/>
                                        </p:tgtEl>
                                      </p:cBhvr>
                                    </p:animEffect>
                                  </p:childTnLst>
                                  <p:subTnLst>
                                    <p:set>
                                      <p:cBhvr override="childStyle">
                                        <p:cTn dur="1" fill="hold" display="0" masterRel="nextClick" afterEffect="1"/>
                                        <p:tgtEl>
                                          <p:spTgt spid="90"/>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par>
                                <p:cTn id="38" presetID="10" presetClass="entr" presetSubtype="0"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par>
                                <p:cTn id="41" presetID="10" presetClass="entr" presetSubtype="0"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subTnLst>
                                    <p:set>
                                      <p:cBhvr override="childStyle">
                                        <p:cTn dur="1" fill="hold" display="0" masterRel="nextClick" afterEffect="1"/>
                                        <p:tgtEl>
                                          <p:spTgt spid="58"/>
                                        </p:tgtEl>
                                        <p:attrNameLst>
                                          <p:attrName>style.visibility</p:attrName>
                                        </p:attrNameLst>
                                      </p:cBhvr>
                                      <p:to>
                                        <p:strVal val="hidden"/>
                                      </p:to>
                                    </p:set>
                                  </p:subTnLst>
                                </p:cTn>
                              </p:par>
                              <p:par>
                                <p:cTn id="44" presetID="10" presetClass="entr" presetSubtype="0"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fade">
                                      <p:cBhvr>
                                        <p:cTn id="46" dur="50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par>
                                <p:cTn id="47" presetID="10" presetClass="entr" presetSubtype="0"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500"/>
                                        <p:tgtEl>
                                          <p:spTgt spid="61"/>
                                        </p:tgtEl>
                                      </p:cBhvr>
                                    </p:animEffect>
                                  </p:childTnLst>
                                  <p:subTnLst>
                                    <p:set>
                                      <p:cBhvr override="childStyle">
                                        <p:cTn dur="1" fill="hold" display="0" masterRel="nextClick" afterEffect="1"/>
                                        <p:tgtEl>
                                          <p:spTgt spid="61"/>
                                        </p:tgtEl>
                                        <p:attrNameLst>
                                          <p:attrName>style.visibility</p:attrName>
                                        </p:attrNameLst>
                                      </p:cBhvr>
                                      <p:to>
                                        <p:strVal val="hidden"/>
                                      </p:to>
                                    </p:set>
                                  </p:subTnLst>
                                </p:cTn>
                              </p:par>
                              <p:par>
                                <p:cTn id="50" presetID="10" presetClass="entr" presetSubtype="0" fill="hold"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subTnLst>
                                    <p:set>
                                      <p:cBhvr override="childStyle">
                                        <p:cTn dur="1" fill="hold" display="0" masterRel="nextClick" afterEffect="1"/>
                                        <p:tgtEl>
                                          <p:spTgt spid="62"/>
                                        </p:tgtEl>
                                        <p:attrNameLst>
                                          <p:attrName>style.visibility</p:attrName>
                                        </p:attrNameLst>
                                      </p:cBhvr>
                                      <p:to>
                                        <p:strVal val="hidden"/>
                                      </p:to>
                                    </p:set>
                                  </p:subTnLst>
                                </p:cTn>
                              </p:par>
                              <p:par>
                                <p:cTn id="53" presetID="10"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61" presetID="10"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75"/>
                                        </p:tgtEl>
                                        <p:attrNameLst>
                                          <p:attrName>style.visibility</p:attrName>
                                        </p:attrNameLst>
                                      </p:cBhvr>
                                      <p:to>
                                        <p:strVal val="visible"/>
                                      </p:to>
                                    </p:set>
                                    <p:animEffect transition="in" filter="fade">
                                      <p:cBhvr>
                                        <p:cTn id="68"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69" presetID="10" presetClass="entr" presetSubtype="0" fill="hold" nodeType="withEffect">
                                  <p:stCondLst>
                                    <p:cond delay="0"/>
                                  </p:stCondLst>
                                  <p:childTnLst>
                                    <p:set>
                                      <p:cBhvr>
                                        <p:cTn id="70" dur="1" fill="hold">
                                          <p:stCondLst>
                                            <p:cond delay="0"/>
                                          </p:stCondLst>
                                        </p:cTn>
                                        <p:tgtEl>
                                          <p:spTgt spid="184"/>
                                        </p:tgtEl>
                                        <p:attrNameLst>
                                          <p:attrName>style.visibility</p:attrName>
                                        </p:attrNameLst>
                                      </p:cBhvr>
                                      <p:to>
                                        <p:strVal val="visible"/>
                                      </p:to>
                                    </p:set>
                                    <p:animEffect transition="in" filter="fade">
                                      <p:cBhvr>
                                        <p:cTn id="71"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73"/>
                                        </p:tgtEl>
                                        <p:attrNameLst>
                                          <p:attrName>style.visibility</p:attrName>
                                        </p:attrNameLst>
                                      </p:cBhvr>
                                      <p:to>
                                        <p:strVal val="visible"/>
                                      </p:to>
                                    </p:set>
                                    <p:animEffect transition="in" filter="fade">
                                      <p:cBhvr>
                                        <p:cTn id="76" dur="500"/>
                                        <p:tgtEl>
                                          <p:spTgt spid="73"/>
                                        </p:tgtEl>
                                      </p:cBhvr>
                                    </p:animEffect>
                                  </p:childTnLst>
                                  <p:subTnLst>
                                    <p:set>
                                      <p:cBhvr override="childStyle">
                                        <p:cTn dur="1" fill="hold" display="0" masterRel="nextClick" afterEffect="1"/>
                                        <p:tgtEl>
                                          <p:spTgt spid="73"/>
                                        </p:tgtEl>
                                        <p:attrNameLst>
                                          <p:attrName>style.visibility</p:attrName>
                                        </p:attrNameLst>
                                      </p:cBhvr>
                                      <p:to>
                                        <p:strVal val="hidden"/>
                                      </p:to>
                                    </p:set>
                                  </p:subTnLst>
                                </p:cTn>
                              </p:par>
                              <p:par>
                                <p:cTn id="77" presetID="10" presetClass="entr" presetSubtype="0" fill="hold" nodeType="with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subTnLst>
                                    <p:set>
                                      <p:cBhvr override="childStyle">
                                        <p:cTn dur="1" fill="hold" display="0" masterRel="nextClick" afterEffect="1"/>
                                        <p:tgtEl>
                                          <p:spTgt spid="7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175" grpId="0" animBg="1"/>
      <p:bldP spid="57" grpId="0" animBg="1"/>
      <p:bldP spid="73" grpId="0" animBg="1"/>
      <p:bldP spid="89" grpId="0" animBg="1"/>
      <p:bldP spid="39" grpId="0" animBg="1"/>
      <p:bldP spid="5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499176" cy="5649491"/>
          </a:xfrm>
        </p:spPr>
        <p:txBody>
          <a:bodyPr>
            <a:normAutofit/>
          </a:bodyPr>
          <a:lstStyle/>
          <a:p>
            <a:pPr>
              <a:lnSpc>
                <a:spcPct val="150000"/>
              </a:lnSpc>
              <a:buFont typeface="+mj-lt"/>
              <a:buAutoNum type="arabicPeriod" startAt="4"/>
            </a:pPr>
            <a:r>
              <a:rPr lang="en-US" sz="1400" dirty="0" smtClean="0"/>
              <a:t>Explain</a:t>
            </a:r>
            <a:r>
              <a:rPr lang="en-US" sz="1400" dirty="0"/>
              <a:t>, using examples from the performance text you have studied, how stage directions can be used to support the actors in communicating their role to the audience. </a:t>
            </a:r>
            <a:endParaRPr lang="en-US" sz="1400" dirty="0" smtClean="0"/>
          </a:p>
          <a:p>
            <a:pPr marL="0" indent="0" algn="r">
              <a:lnSpc>
                <a:spcPct val="150000"/>
              </a:lnSpc>
              <a:buNone/>
            </a:pPr>
            <a:r>
              <a:rPr lang="en-GB" sz="1400" b="1" dirty="0"/>
              <a:t>[6]</a:t>
            </a:r>
            <a:endParaRPr lang="en-US" sz="1400" b="1" dirty="0"/>
          </a:p>
          <a:p>
            <a:pPr>
              <a:lnSpc>
                <a:spcPct val="150000"/>
              </a:lnSpc>
              <a:buFont typeface="+mj-lt"/>
              <a:buAutoNum type="arabicPeriod" startAt="5"/>
            </a:pPr>
            <a:endParaRPr lang="en-US" sz="1400" dirty="0" smtClean="0"/>
          </a:p>
          <a:p>
            <a:pPr>
              <a:lnSpc>
                <a:spcPct val="150000"/>
              </a:lnSpc>
              <a:buFont typeface="+mj-lt"/>
              <a:buAutoNum type="arabicPeriod" startAt="5"/>
            </a:pPr>
            <a:r>
              <a:rPr lang="en-US" sz="1400" dirty="0" smtClean="0"/>
              <a:t>Compare </a:t>
            </a:r>
            <a:r>
              <a:rPr lang="en-US" sz="1400" dirty="0"/>
              <a:t>the advantages and disadvantages for an actor when presenting the performance text you have studied ‘in the round</a:t>
            </a:r>
            <a:r>
              <a:rPr lang="en-US" sz="1400" dirty="0" smtClean="0"/>
              <a:t>’.</a:t>
            </a:r>
          </a:p>
          <a:p>
            <a:pPr marL="0" indent="0" algn="r">
              <a:lnSpc>
                <a:spcPct val="150000"/>
              </a:lnSpc>
              <a:buNone/>
            </a:pPr>
            <a:r>
              <a:rPr lang="en-GB" sz="1400" b="1" dirty="0" smtClean="0"/>
              <a:t>[</a:t>
            </a:r>
            <a:r>
              <a:rPr lang="en-GB" sz="1400" b="1" dirty="0"/>
              <a:t>6]</a:t>
            </a:r>
            <a:endParaRPr lang="en-US" sz="1400" b="1" dirty="0"/>
          </a:p>
          <a:p>
            <a:pPr>
              <a:lnSpc>
                <a:spcPct val="150000"/>
              </a:lnSpc>
              <a:buFont typeface="+mj-lt"/>
              <a:buAutoNum type="arabicPeriod" startAt="5"/>
            </a:pPr>
            <a:endParaRPr lang="en-GB" sz="1400" dirty="0"/>
          </a:p>
        </p:txBody>
      </p:sp>
      <p:cxnSp>
        <p:nvCxnSpPr>
          <p:cNvPr id="45" name="Straight Arrow Connector 44"/>
          <p:cNvCxnSpPr>
            <a:stCxn id="47" idx="0"/>
          </p:cNvCxnSpPr>
          <p:nvPr/>
        </p:nvCxnSpPr>
        <p:spPr>
          <a:xfrm flipV="1">
            <a:off x="1452084" y="2595128"/>
            <a:ext cx="131622" cy="38424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6295266" y="3632634"/>
            <a:ext cx="1944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These questions assess AO3 and are each worth 8</a:t>
            </a:r>
            <a:r>
              <a:rPr lang="en-GB" sz="1000" dirty="0">
                <a:latin typeface="Arial" panose="020B0604020202020204" pitchFamily="34" charset="0"/>
                <a:cs typeface="Arial" panose="020B0604020202020204" pitchFamily="34" charset="0"/>
              </a:rPr>
              <a:t>% of the total marks for Section </a:t>
            </a:r>
            <a:r>
              <a:rPr lang="en-GB" sz="1000" dirty="0" smtClean="0">
                <a:latin typeface="Arial" panose="020B0604020202020204" pitchFamily="34" charset="0"/>
                <a:cs typeface="Arial" panose="020B0604020202020204" pitchFamily="34" charset="0"/>
              </a:rPr>
              <a:t>A. </a:t>
            </a:r>
            <a:endParaRPr lang="en-GB" sz="1000" dirty="0">
              <a:latin typeface="Arial" panose="020B0604020202020204" pitchFamily="34" charset="0"/>
              <a:cs typeface="Arial" panose="020B0604020202020204" pitchFamily="34" charset="0"/>
            </a:endParaRPr>
          </a:p>
        </p:txBody>
      </p:sp>
      <p:cxnSp>
        <p:nvCxnSpPr>
          <p:cNvPr id="184" name="Straight Arrow Connector 183"/>
          <p:cNvCxnSpPr>
            <a:stCxn id="175" idx="0"/>
          </p:cNvCxnSpPr>
          <p:nvPr/>
        </p:nvCxnSpPr>
        <p:spPr>
          <a:xfrm flipV="1">
            <a:off x="7267374" y="1590130"/>
            <a:ext cx="518635" cy="204250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95" idx="0"/>
          </p:cNvCxnSpPr>
          <p:nvPr/>
        </p:nvCxnSpPr>
        <p:spPr>
          <a:xfrm flipH="1" flipV="1">
            <a:off x="2592387" y="836712"/>
            <a:ext cx="2369853" cy="237946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75" idx="0"/>
          </p:cNvCxnSpPr>
          <p:nvPr/>
        </p:nvCxnSpPr>
        <p:spPr>
          <a:xfrm flipV="1">
            <a:off x="7267374" y="2958282"/>
            <a:ext cx="518635" cy="67435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47" idx="0"/>
          </p:cNvCxnSpPr>
          <p:nvPr/>
        </p:nvCxnSpPr>
        <p:spPr>
          <a:xfrm flipV="1">
            <a:off x="1452084" y="836712"/>
            <a:ext cx="2280607" cy="214266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50" idx="0"/>
          </p:cNvCxnSpPr>
          <p:nvPr/>
        </p:nvCxnSpPr>
        <p:spPr>
          <a:xfrm flipV="1">
            <a:off x="3397439" y="2232665"/>
            <a:ext cx="1740630" cy="154499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50" idx="0"/>
          </p:cNvCxnSpPr>
          <p:nvPr/>
        </p:nvCxnSpPr>
        <p:spPr>
          <a:xfrm flipV="1">
            <a:off x="3397439" y="1152545"/>
            <a:ext cx="670505" cy="262511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5251150" y="2123191"/>
            <a:ext cx="2016224" cy="124813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the question refers to the audience, candidates must consider what the audience will experience in their answer, and not simply what the actors, director, and/or designers will do.</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a:stCxn id="48" idx="0"/>
          </p:cNvCxnSpPr>
          <p:nvPr/>
        </p:nvCxnSpPr>
        <p:spPr>
          <a:xfrm flipH="1" flipV="1">
            <a:off x="5617247" y="1192523"/>
            <a:ext cx="642015" cy="93066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75" idx="0"/>
          </p:cNvCxnSpPr>
          <p:nvPr/>
        </p:nvCxnSpPr>
        <p:spPr>
          <a:xfrm flipH="1" flipV="1">
            <a:off x="1450918" y="2278339"/>
            <a:ext cx="73600" cy="93784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a:stCxn id="82" idx="0"/>
          </p:cNvCxnSpPr>
          <p:nvPr/>
        </p:nvCxnSpPr>
        <p:spPr>
          <a:xfrm flipH="1" flipV="1">
            <a:off x="2199866" y="2278919"/>
            <a:ext cx="1415886" cy="140091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2" idx="0"/>
          </p:cNvCxnSpPr>
          <p:nvPr/>
        </p:nvCxnSpPr>
        <p:spPr>
          <a:xfrm flipH="1" flipV="1">
            <a:off x="3453704" y="2210881"/>
            <a:ext cx="162048" cy="146895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stCxn id="91" idx="0"/>
          </p:cNvCxnSpPr>
          <p:nvPr/>
        </p:nvCxnSpPr>
        <p:spPr>
          <a:xfrm flipH="1" flipV="1">
            <a:off x="4267754" y="2600735"/>
            <a:ext cx="1807084" cy="130063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0" name="Rounded Rectangle 49"/>
          <p:cNvSpPr/>
          <p:nvPr/>
        </p:nvSpPr>
        <p:spPr>
          <a:xfrm>
            <a:off x="2449008" y="3777659"/>
            <a:ext cx="1896862" cy="196751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Questions may be specific to either actors, directors or one or more designer roles.</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need to understand all of these areas of Drama, as there will be questions on both performing and design in every paper. </a:t>
            </a:r>
          </a:p>
          <a:p>
            <a:endParaRPr lang="en-GB" sz="1000" dirty="0">
              <a:latin typeface="Arial" panose="020B0604020202020204" pitchFamily="34" charset="0"/>
              <a:cs typeface="Arial" panose="020B0604020202020204" pitchFamily="34" charset="0"/>
            </a:endParaRPr>
          </a:p>
        </p:txBody>
      </p:sp>
      <p:sp>
        <p:nvSpPr>
          <p:cNvPr id="95" name="Rounded Rectangle 94"/>
          <p:cNvSpPr/>
          <p:nvPr/>
        </p:nvSpPr>
        <p:spPr>
          <a:xfrm>
            <a:off x="3954128" y="3216181"/>
            <a:ext cx="2016224" cy="110876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candidates are asked for ‘examples’ this should be at least 2. Where only one example is required, the question will ask for ‘one example’</a:t>
            </a:r>
          </a:p>
        </p:txBody>
      </p:sp>
      <p:sp>
        <p:nvSpPr>
          <p:cNvPr id="91" name="Rounded Rectangle 90"/>
          <p:cNvSpPr/>
          <p:nvPr/>
        </p:nvSpPr>
        <p:spPr>
          <a:xfrm>
            <a:off x="5201411" y="3901373"/>
            <a:ext cx="1746853" cy="13703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Specific drama and theatre terminology that may be used in the wording of the questions are listed in </a:t>
            </a:r>
            <a:r>
              <a:rPr lang="en-GB" sz="1000" i="1" dirty="0" smtClean="0">
                <a:latin typeface="Arial" panose="020B0604020202020204" pitchFamily="34" charset="0"/>
                <a:cs typeface="Arial" panose="020B0604020202020204" pitchFamily="34" charset="0"/>
              </a:rPr>
              <a:t>Section 2c</a:t>
            </a:r>
            <a:r>
              <a:rPr lang="en-GB" sz="1000" i="1" dirty="0">
                <a:latin typeface="Arial" panose="020B0604020202020204" pitchFamily="34" charset="0"/>
                <a:cs typeface="Arial" panose="020B0604020202020204" pitchFamily="34" charset="0"/>
              </a:rPr>
              <a:t> </a:t>
            </a:r>
            <a:r>
              <a:rPr lang="en-GB" sz="1000" i="1" dirty="0" smtClean="0">
                <a:latin typeface="Arial" panose="020B0604020202020204" pitchFamily="34" charset="0"/>
                <a:cs typeface="Arial" panose="020B0604020202020204" pitchFamily="34" charset="0"/>
              </a:rPr>
              <a:t>– Drama: Performance and response</a:t>
            </a:r>
            <a:r>
              <a:rPr lang="en-GB" sz="1000" dirty="0" smtClean="0">
                <a:latin typeface="Arial" panose="020B0604020202020204" pitchFamily="34" charset="0"/>
                <a:cs typeface="Arial" panose="020B0604020202020204" pitchFamily="34" charset="0"/>
              </a:rPr>
              <a:t> in the </a:t>
            </a:r>
            <a:r>
              <a:rPr lang="en-GB" sz="1000" b="1" dirty="0" smtClean="0">
                <a:latin typeface="Arial" panose="020B0604020202020204" pitchFamily="34" charset="0"/>
                <a:cs typeface="Arial" panose="020B0604020202020204" pitchFamily="34" charset="0"/>
              </a:rPr>
              <a:t>specification</a:t>
            </a:r>
            <a:r>
              <a:rPr lang="en-GB" sz="1000" dirty="0" smtClean="0">
                <a:latin typeface="Arial" panose="020B0604020202020204" pitchFamily="34" charset="0"/>
                <a:cs typeface="Arial" panose="020B0604020202020204" pitchFamily="34" charset="0"/>
              </a:rPr>
              <a:t>.</a:t>
            </a:r>
          </a:p>
        </p:txBody>
      </p:sp>
      <p:sp>
        <p:nvSpPr>
          <p:cNvPr id="82" name="Rounded Rectangle 81"/>
          <p:cNvSpPr/>
          <p:nvPr/>
        </p:nvSpPr>
        <p:spPr>
          <a:xfrm>
            <a:off x="2607640" y="3679831"/>
            <a:ext cx="2016224" cy="90731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candidates are asked for ‘advantages and disadvantages’ they should  include at least 2 examples of each. </a:t>
            </a:r>
          </a:p>
        </p:txBody>
      </p:sp>
      <p:sp>
        <p:nvSpPr>
          <p:cNvPr id="47" name="Rounded Rectangle 46"/>
          <p:cNvSpPr/>
          <p:nvPr/>
        </p:nvSpPr>
        <p:spPr>
          <a:xfrm>
            <a:off x="396752" y="2979375"/>
            <a:ext cx="2110664" cy="146074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will ask candidates to answer the question </a:t>
            </a:r>
            <a:r>
              <a:rPr lang="en-GB" sz="1000" i="1" dirty="0" smtClean="0">
                <a:latin typeface="Arial" panose="020B0604020202020204" pitchFamily="34" charset="0"/>
                <a:cs typeface="Arial" panose="020B0604020202020204" pitchFamily="34" charset="0"/>
              </a:rPr>
              <a:t>in relation to the performance text they have studied.</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As with these examples, this instruction may appear at any point in the construction of the question.</a:t>
            </a:r>
            <a:endParaRPr lang="en-GB" sz="1000" dirty="0">
              <a:latin typeface="Arial" panose="020B0604020202020204" pitchFamily="34" charset="0"/>
              <a:cs typeface="Arial" panose="020B0604020202020204" pitchFamily="34" charset="0"/>
            </a:endParaRPr>
          </a:p>
        </p:txBody>
      </p:sp>
      <p:sp>
        <p:nvSpPr>
          <p:cNvPr id="75" name="Rounded Rectangle 74"/>
          <p:cNvSpPr/>
          <p:nvPr/>
        </p:nvSpPr>
        <p:spPr>
          <a:xfrm>
            <a:off x="755577" y="3216181"/>
            <a:ext cx="1537881" cy="122393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In a comparison question, candidates who do not make any comparisons in their answer are limited to level 1 in the mark scheme.</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698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22" presetID="10" presetClass="entr" presetSubtype="0" fill="hold"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5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500"/>
                                        <p:tgtEl>
                                          <p:spTgt spid="95"/>
                                        </p:tgtEl>
                                      </p:cBhvr>
                                    </p:animEffect>
                                  </p:childTnLst>
                                  <p:subTnLst>
                                    <p:set>
                                      <p:cBhvr override="childStyle">
                                        <p:cTn dur="1" fill="hold" display="0" masterRel="nextClick" afterEffect="1"/>
                                        <p:tgtEl>
                                          <p:spTgt spid="95"/>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subTnLst>
                                    <p:set>
                                      <p:cBhvr override="childStyle">
                                        <p:cTn dur="1" fill="hold" display="0" masterRel="nextClick" afterEffect="1"/>
                                        <p:tgtEl>
                                          <p:spTgt spid="94"/>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38" presetID="10" presetClass="entr" presetSubtype="0" fill="hold"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500"/>
                                        <p:tgtEl>
                                          <p:spTgt spid="75"/>
                                        </p:tgtEl>
                                      </p:cBhvr>
                                    </p:animEffect>
                                  </p:childTnLst>
                                  <p:subTnLst>
                                    <p:set>
                                      <p:cBhvr override="childStyle">
                                        <p:cTn dur="1" fill="hold" display="0" masterRel="nextClick" afterEffect="1"/>
                                        <p:tgtEl>
                                          <p:spTgt spid="75"/>
                                        </p:tgtEl>
                                        <p:attrNameLst>
                                          <p:attrName>style.visibility</p:attrName>
                                        </p:attrNameLst>
                                      </p:cBhvr>
                                      <p:to>
                                        <p:strVal val="hidden"/>
                                      </p:to>
                                    </p:set>
                                  </p:subTnLst>
                                </p:cTn>
                              </p:par>
                              <p:par>
                                <p:cTn id="46" presetID="10" presetClass="entr" presetSubtype="0" fill="hold"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fade">
                                      <p:cBhvr>
                                        <p:cTn id="48" dur="500"/>
                                        <p:tgtEl>
                                          <p:spTgt spid="76"/>
                                        </p:tgtEl>
                                      </p:cBhvr>
                                    </p:animEffect>
                                  </p:childTnLst>
                                  <p:subTnLst>
                                    <p:set>
                                      <p:cBhvr override="childStyle">
                                        <p:cTn dur="1" fill="hold" display="0" masterRel="nextClick" afterEffect="1"/>
                                        <p:tgtEl>
                                          <p:spTgt spid="76"/>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childTnLst>
                                  <p:subTnLst>
                                    <p:set>
                                      <p:cBhvr override="childStyle">
                                        <p:cTn dur="1" fill="hold" display="0" masterRel="nextClick" afterEffect="1"/>
                                        <p:tgtEl>
                                          <p:spTgt spid="82"/>
                                        </p:tgtEl>
                                        <p:attrNameLst>
                                          <p:attrName>style.visibility</p:attrName>
                                        </p:attrNameLst>
                                      </p:cBhvr>
                                      <p:to>
                                        <p:strVal val="hidden"/>
                                      </p:to>
                                    </p:set>
                                  </p:subTnLst>
                                </p:cTn>
                              </p:par>
                              <p:par>
                                <p:cTn id="54" presetID="10" presetClass="entr" presetSubtype="0"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500"/>
                                        <p:tgtEl>
                                          <p:spTgt spid="83"/>
                                        </p:tgtEl>
                                      </p:cBhvr>
                                    </p:animEffect>
                                  </p:childTnLst>
                                  <p:subTnLst>
                                    <p:set>
                                      <p:cBhvr override="childStyle">
                                        <p:cTn dur="1" fill="hold" display="0" masterRel="nextClick" afterEffect="1"/>
                                        <p:tgtEl>
                                          <p:spTgt spid="83"/>
                                        </p:tgtEl>
                                        <p:attrNameLst>
                                          <p:attrName>style.visibility</p:attrName>
                                        </p:attrNameLst>
                                      </p:cBhvr>
                                      <p:to>
                                        <p:strVal val="hidden"/>
                                      </p:to>
                                    </p:set>
                                  </p:subTnLst>
                                </p:cTn>
                              </p:par>
                              <p:par>
                                <p:cTn id="57" presetID="10" presetClass="entr" presetSubtype="0" fill="hold"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subTnLst>
                                    <p:set>
                                      <p:cBhvr override="childStyle">
                                        <p:cTn dur="1" fill="hold" display="0" masterRel="nextClick" afterEffect="1"/>
                                        <p:tgtEl>
                                          <p:spTgt spid="87"/>
                                        </p:tgtEl>
                                        <p:attrNameLst>
                                          <p:attrName>style.visibility</p:attrName>
                                        </p:attrNameLst>
                                      </p:cBhvr>
                                      <p:to>
                                        <p:strVal val="hidden"/>
                                      </p:to>
                                    </p:set>
                                  </p:sub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91"/>
                                        </p:tgtEl>
                                        <p:attrNameLst>
                                          <p:attrName>style.visibility</p:attrName>
                                        </p:attrNameLst>
                                      </p:cBhvr>
                                      <p:to>
                                        <p:strVal val="visible"/>
                                      </p:to>
                                    </p:set>
                                    <p:animEffect transition="in" filter="fade">
                                      <p:cBhvr>
                                        <p:cTn id="64" dur="500"/>
                                        <p:tgtEl>
                                          <p:spTgt spid="91"/>
                                        </p:tgtEl>
                                      </p:cBhvr>
                                    </p:animEffect>
                                  </p:childTnLst>
                                  <p:subTnLst>
                                    <p:set>
                                      <p:cBhvr override="childStyle">
                                        <p:cTn dur="1" fill="hold" display="0" masterRel="nextClick" afterEffect="1"/>
                                        <p:tgtEl>
                                          <p:spTgt spid="91"/>
                                        </p:tgtEl>
                                        <p:attrNameLst>
                                          <p:attrName>style.visibility</p:attrName>
                                        </p:attrNameLst>
                                      </p:cBhvr>
                                      <p:to>
                                        <p:strVal val="hidden"/>
                                      </p:to>
                                    </p:set>
                                  </p:subTnLst>
                                </p:cTn>
                              </p:par>
                              <p:par>
                                <p:cTn id="65" presetID="10" presetClass="entr" presetSubtype="0" fill="hold" nodeType="with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fade">
                                      <p:cBhvr>
                                        <p:cTn id="67" dur="500"/>
                                        <p:tgtEl>
                                          <p:spTgt spid="92"/>
                                        </p:tgtEl>
                                      </p:cBhvr>
                                    </p:animEffect>
                                  </p:childTnLst>
                                  <p:subTnLst>
                                    <p:set>
                                      <p:cBhvr override="childStyle">
                                        <p:cTn dur="1" fill="hold" display="0" masterRel="nextClick" afterEffect="1"/>
                                        <p:tgtEl>
                                          <p:spTgt spid="92"/>
                                        </p:tgtEl>
                                        <p:attrNameLst>
                                          <p:attrName>style.visibility</p:attrName>
                                        </p:attrNameLst>
                                      </p:cBhvr>
                                      <p:to>
                                        <p:strVal val="hidden"/>
                                      </p:to>
                                    </p:set>
                                  </p:sub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75"/>
                                        </p:tgtEl>
                                        <p:attrNameLst>
                                          <p:attrName>style.visibility</p:attrName>
                                        </p:attrNameLst>
                                      </p:cBhvr>
                                      <p:to>
                                        <p:strVal val="visible"/>
                                      </p:to>
                                    </p:set>
                                    <p:animEffect transition="in" filter="fade">
                                      <p:cBhvr>
                                        <p:cTn id="72"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73" presetID="10" presetClass="entr" presetSubtype="0" fill="hold" nodeType="withEffect">
                                  <p:stCondLst>
                                    <p:cond delay="0"/>
                                  </p:stCondLst>
                                  <p:childTnLst>
                                    <p:set>
                                      <p:cBhvr>
                                        <p:cTn id="74" dur="1" fill="hold">
                                          <p:stCondLst>
                                            <p:cond delay="0"/>
                                          </p:stCondLst>
                                        </p:cTn>
                                        <p:tgtEl>
                                          <p:spTgt spid="184"/>
                                        </p:tgtEl>
                                        <p:attrNameLst>
                                          <p:attrName>style.visibility</p:attrName>
                                        </p:attrNameLst>
                                      </p:cBhvr>
                                      <p:to>
                                        <p:strVal val="visible"/>
                                      </p:to>
                                    </p:set>
                                    <p:animEffect transition="in" filter="fade">
                                      <p:cBhvr>
                                        <p:cTn id="75"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par>
                                <p:cTn id="76" presetID="10" presetClass="entr" presetSubtype="0" fill="hold"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animBg="1"/>
      <p:bldP spid="48" grpId="0" animBg="1"/>
      <p:bldP spid="50" grpId="0" animBg="1"/>
      <p:bldP spid="95" grpId="0" animBg="1"/>
      <p:bldP spid="91" grpId="0" animBg="1"/>
      <p:bldP spid="82" grpId="0" animBg="1"/>
      <p:bldP spid="47" grpId="0" animBg="1"/>
      <p:bldP spid="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a:lnSpc>
                <a:spcPct val="150000"/>
              </a:lnSpc>
              <a:buFont typeface="+mj-lt"/>
              <a:buAutoNum type="arabicPeriod" startAt="6"/>
            </a:pPr>
            <a:r>
              <a:rPr lang="en-US" sz="1400" dirty="0" smtClean="0"/>
              <a:t>Discuss </a:t>
            </a:r>
            <a:r>
              <a:rPr lang="en-US" sz="1400" dirty="0"/>
              <a:t>how a director could stage the opening of the performance text you have studied to engage the audience from the start. You may refer to the direction of the performers and/or design of the scene in your answer. </a:t>
            </a:r>
            <a:endParaRPr lang="en-US" sz="1400" dirty="0" smtClean="0"/>
          </a:p>
          <a:p>
            <a:pPr marL="0" indent="0">
              <a:lnSpc>
                <a:spcPct val="150000"/>
              </a:lnSpc>
              <a:buNone/>
              <a:tabLst>
                <a:tab pos="363538" algn="l"/>
              </a:tabLst>
            </a:pPr>
            <a:r>
              <a:rPr lang="en-GB" sz="1400" dirty="0" smtClean="0"/>
              <a:t>	</a:t>
            </a:r>
          </a:p>
          <a:p>
            <a:pPr marL="0" indent="0">
              <a:lnSpc>
                <a:spcPct val="150000"/>
              </a:lnSpc>
              <a:buNone/>
              <a:tabLst>
                <a:tab pos="363538" algn="l"/>
              </a:tabLst>
            </a:pPr>
            <a:r>
              <a:rPr lang="en-GB" sz="1400" dirty="0"/>
              <a:t>	</a:t>
            </a:r>
            <a:r>
              <a:rPr lang="en-GB" sz="1400" dirty="0" smtClean="0"/>
              <a:t>……………………………………………………………………………………………………. 	……………………………………………………………………………………………………. 		……………………………………………………………………………………………………. 	……………………………………………………………………………………………………. 	……………………………………………………………………………………………………. 	……………………………………………………………………………………………………. 	…………………………………………………………………………………………………... </a:t>
            </a:r>
            <a:r>
              <a:rPr lang="en-GB" sz="1400" b="1" dirty="0" smtClean="0"/>
              <a:t>[8]</a:t>
            </a:r>
            <a:endParaRPr lang="en-US" sz="1400" dirty="0"/>
          </a:p>
          <a:p>
            <a:pPr marL="0" indent="0">
              <a:lnSpc>
                <a:spcPct val="150000"/>
              </a:lnSpc>
              <a:buNone/>
            </a:pPr>
            <a:endParaRPr lang="en-GB" sz="1400" dirty="0"/>
          </a:p>
        </p:txBody>
      </p:sp>
      <p:cxnSp>
        <p:nvCxnSpPr>
          <p:cNvPr id="45" name="Straight Arrow Connector 44"/>
          <p:cNvCxnSpPr>
            <a:stCxn id="47" idx="1"/>
          </p:cNvCxnSpPr>
          <p:nvPr/>
        </p:nvCxnSpPr>
        <p:spPr>
          <a:xfrm flipH="1" flipV="1">
            <a:off x="1187624" y="1484784"/>
            <a:ext cx="3599630" cy="89950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590829" y="1781132"/>
            <a:ext cx="2829044" cy="260571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may refer to a specific part of the play that candidates have studied.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These will not be stated as scene numbers or titles.</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Where a specific moment in the play is referred to, these will be </a:t>
            </a:r>
            <a:r>
              <a:rPr lang="en-GB" sz="1000" i="1" dirty="0" smtClean="0">
                <a:latin typeface="Arial" panose="020B0604020202020204" pitchFamily="34" charset="0"/>
                <a:cs typeface="Arial" panose="020B0604020202020204" pitchFamily="34" charset="0"/>
              </a:rPr>
              <a:t>described as an event.</a:t>
            </a:r>
            <a:r>
              <a:rPr lang="en-GB" sz="1000" dirty="0" smtClean="0">
                <a:latin typeface="Arial" panose="020B0604020202020204" pitchFamily="34" charset="0"/>
                <a:cs typeface="Arial" panose="020B0604020202020204" pitchFamily="34" charset="0"/>
              </a:rPr>
              <a:t> They will appear in a similar format to the quotes used in question 1.</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For example:</a:t>
            </a:r>
          </a:p>
          <a:p>
            <a:r>
              <a:rPr lang="en-GB" sz="1000" b="1" i="1" dirty="0" smtClean="0">
                <a:latin typeface="Arial" panose="020B0604020202020204" pitchFamily="34" charset="0"/>
                <a:cs typeface="Arial" panose="020B0604020202020204" pitchFamily="34" charset="0"/>
              </a:rPr>
              <a:t>Blood Brothers</a:t>
            </a:r>
          </a:p>
          <a:p>
            <a:r>
              <a:rPr lang="en-GB" sz="1000" dirty="0" smtClean="0">
                <a:latin typeface="Arial" panose="020B0604020202020204" pitchFamily="34" charset="0"/>
                <a:cs typeface="Arial" panose="020B0604020202020204" pitchFamily="34" charset="0"/>
              </a:rPr>
              <a:t>Mickey and Eddie meet for the first time.</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a:stCxn id="48" idx="0"/>
          </p:cNvCxnSpPr>
          <p:nvPr/>
        </p:nvCxnSpPr>
        <p:spPr>
          <a:xfrm flipV="1">
            <a:off x="2005351" y="843290"/>
            <a:ext cx="2278617" cy="93784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7097065" y="2795955"/>
            <a:ext cx="1860216" cy="57606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and </a:t>
            </a:r>
            <a:r>
              <a:rPr lang="en-GB" sz="1000" dirty="0">
                <a:latin typeface="Arial" panose="020B0604020202020204" pitchFamily="34" charset="0"/>
                <a:cs typeface="Arial" panose="020B0604020202020204" pitchFamily="34" charset="0"/>
              </a:rPr>
              <a:t>is </a:t>
            </a:r>
            <a:r>
              <a:rPr lang="en-GB" sz="1000" dirty="0" smtClean="0">
                <a:latin typeface="Arial" panose="020B0604020202020204" pitchFamily="34" charset="0"/>
                <a:cs typeface="Arial" panose="020B0604020202020204" pitchFamily="34" charset="0"/>
              </a:rPr>
              <a:t>worth 16% </a:t>
            </a:r>
            <a:r>
              <a:rPr lang="en-GB" sz="1000" dirty="0">
                <a:latin typeface="Arial" panose="020B0604020202020204" pitchFamily="34" charset="0"/>
                <a:cs typeface="Arial" panose="020B0604020202020204" pitchFamily="34" charset="0"/>
              </a:rPr>
              <a:t>of the total marks for Section A. </a:t>
            </a:r>
          </a:p>
        </p:txBody>
      </p:sp>
      <p:cxnSp>
        <p:nvCxnSpPr>
          <p:cNvPr id="184" name="Straight Arrow Connector 183"/>
          <p:cNvCxnSpPr>
            <a:stCxn id="175" idx="2"/>
          </p:cNvCxnSpPr>
          <p:nvPr/>
        </p:nvCxnSpPr>
        <p:spPr>
          <a:xfrm flipH="1">
            <a:off x="7812360" y="3372019"/>
            <a:ext cx="214813" cy="41702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73" name="Rounded Rectangle 72"/>
          <p:cNvSpPr/>
          <p:nvPr/>
        </p:nvSpPr>
        <p:spPr>
          <a:xfrm>
            <a:off x="6903216" y="4667851"/>
            <a:ext cx="1872208" cy="60663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An 8 mark question is worth 4% towards the </a:t>
            </a:r>
            <a:r>
              <a:rPr lang="en-GB" sz="1000" dirty="0">
                <a:latin typeface="Arial" panose="020B0604020202020204" pitchFamily="34" charset="0"/>
                <a:cs typeface="Arial" panose="020B0604020202020204" pitchFamily="34" charset="0"/>
              </a:rPr>
              <a:t>overall </a:t>
            </a:r>
            <a:r>
              <a:rPr lang="en-GB" sz="1000" dirty="0" smtClean="0">
                <a:latin typeface="Arial" panose="020B0604020202020204" pitchFamily="34" charset="0"/>
                <a:cs typeface="Arial" panose="020B0604020202020204" pitchFamily="34" charset="0"/>
              </a:rPr>
              <a:t>qualification.</a:t>
            </a:r>
            <a:endParaRPr lang="en-GB" sz="1000" dirty="0">
              <a:latin typeface="Arial" panose="020B0604020202020204" pitchFamily="34" charset="0"/>
              <a:cs typeface="Arial" panose="020B0604020202020204" pitchFamily="34" charset="0"/>
            </a:endParaRPr>
          </a:p>
        </p:txBody>
      </p:sp>
      <p:cxnSp>
        <p:nvCxnSpPr>
          <p:cNvPr id="74" name="Straight Arrow Connector 73"/>
          <p:cNvCxnSpPr>
            <a:stCxn id="73" idx="0"/>
          </p:cNvCxnSpPr>
          <p:nvPr/>
        </p:nvCxnSpPr>
        <p:spPr>
          <a:xfrm flipH="1" flipV="1">
            <a:off x="7812360" y="4212256"/>
            <a:ext cx="26960" cy="45559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5" idx="0"/>
          </p:cNvCxnSpPr>
          <p:nvPr/>
        </p:nvCxnSpPr>
        <p:spPr>
          <a:xfrm flipH="1" flipV="1">
            <a:off x="2123728" y="1124744"/>
            <a:ext cx="2340374" cy="87121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3564115" y="1995956"/>
            <a:ext cx="1799973" cy="157341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Where the question refers to the audience, candidates must consider what the audience will experience in their answer, and not simply what the actors, director, and/or designers will do.</a:t>
            </a:r>
            <a:endParaRPr lang="en-GB" sz="1000" dirty="0">
              <a:latin typeface="Arial" panose="020B0604020202020204" pitchFamily="34" charset="0"/>
              <a:cs typeface="Arial" panose="020B0604020202020204" pitchFamily="34" charset="0"/>
            </a:endParaRPr>
          </a:p>
        </p:txBody>
      </p:sp>
      <p:sp>
        <p:nvSpPr>
          <p:cNvPr id="47" name="Rounded Rectangle 46"/>
          <p:cNvSpPr/>
          <p:nvPr/>
        </p:nvSpPr>
        <p:spPr>
          <a:xfrm>
            <a:off x="4787254" y="1560350"/>
            <a:ext cx="2079791" cy="16478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Questions may have built in optionality within them. These questions will include ‘and/or’ between the options. </a:t>
            </a:r>
            <a:endParaRPr lang="en-GB" sz="1000" dirty="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In these situations, candidates may write about directing the performers, how the scene could be designed, or a combination of both.</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4660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subTnLst>
                                    <p:set>
                                      <p:cBhvr override="childStyle">
                                        <p:cTn dur="1" fill="hold" display="0" masterRel="nextClick" afterEffect="1"/>
                                        <p:tgtEl>
                                          <p:spTgt spid="35"/>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5"/>
                                        </p:tgtEl>
                                        <p:attrNameLst>
                                          <p:attrName>style.visibility</p:attrName>
                                        </p:attrNameLst>
                                      </p:cBhvr>
                                      <p:to>
                                        <p:strVal val="visible"/>
                                      </p:to>
                                    </p:set>
                                    <p:animEffect transition="in" filter="fade">
                                      <p:cBhvr>
                                        <p:cTn id="31"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84"/>
                                        </p:tgtEl>
                                        <p:attrNameLst>
                                          <p:attrName>style.visibility</p:attrName>
                                        </p:attrNameLst>
                                      </p:cBhvr>
                                      <p:to>
                                        <p:strVal val="visible"/>
                                      </p:to>
                                    </p:set>
                                    <p:animEffect transition="in" filter="fade">
                                      <p:cBhvr>
                                        <p:cTn id="34"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subTnLst>
                                    <p:set>
                                      <p:cBhvr override="childStyle">
                                        <p:cTn dur="1" fill="hold" display="0" masterRel="nextClick" afterEffect="1"/>
                                        <p:tgtEl>
                                          <p:spTgt spid="7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subTnLst>
                                    <p:set>
                                      <p:cBhvr override="childStyle">
                                        <p:cTn dur="1" fill="hold" display="0" masterRel="nextClick" afterEffect="1"/>
                                        <p:tgtEl>
                                          <p:spTgt spid="7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175" grpId="0" animBg="1"/>
      <p:bldP spid="73" grpId="0" animBg="1"/>
      <p:bldP spid="35" grpId="0" animBg="1"/>
      <p:bldP spid="47"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791</TotalTime>
  <Words>2175</Words>
  <Application>Microsoft Office PowerPoint</Application>
  <PresentationFormat>On-screen Show (4:3)</PresentationFormat>
  <Paragraphs>261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1_Custom Design</vt:lpstr>
      <vt:lpstr>PowerPoint Presentation</vt:lpstr>
      <vt:lpstr>Guidance</vt:lpstr>
      <vt:lpstr>Guidance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J316/04 Drama: Performance and response</dc:title>
  <dc:creator>OCR</dc:creator>
  <cp:keywords>OCR, Drama, exam, GCSE</cp:keywords>
  <cp:lastModifiedBy>Edward Stokes</cp:lastModifiedBy>
  <cp:revision>60</cp:revision>
  <dcterms:created xsi:type="dcterms:W3CDTF">2015-10-07T12:54:48Z</dcterms:created>
  <dcterms:modified xsi:type="dcterms:W3CDTF">2017-02-01T14:58:49Z</dcterms:modified>
</cp:coreProperties>
</file>